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358" r:id="rId4"/>
    <p:sldId id="273" r:id="rId5"/>
    <p:sldId id="349" r:id="rId6"/>
    <p:sldId id="350" r:id="rId7"/>
    <p:sldId id="351" r:id="rId8"/>
    <p:sldId id="259" r:id="rId9"/>
    <p:sldId id="257" r:id="rId10"/>
    <p:sldId id="263" r:id="rId11"/>
    <p:sldId id="261" r:id="rId12"/>
    <p:sldId id="262" r:id="rId13"/>
    <p:sldId id="258" r:id="rId14"/>
    <p:sldId id="264" r:id="rId15"/>
    <p:sldId id="352" r:id="rId16"/>
    <p:sldId id="354" r:id="rId17"/>
    <p:sldId id="353" r:id="rId18"/>
    <p:sldId id="356" r:id="rId19"/>
    <p:sldId id="355" r:id="rId20"/>
    <p:sldId id="357" r:id="rId21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AC3FD-6F3B-4925-9C35-0CDEF5948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EC684E-AC69-46C8-8807-3337FADB3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C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71BA5-E9BC-44E8-9B51-DB4D8791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865-49E1-4F63-B7CB-B81211C7BD59}" type="datetimeFigureOut">
              <a:rPr lang="es-CR" smtClean="0"/>
              <a:t>4/9/2020</a:t>
            </a:fld>
            <a:endParaRPr lang="es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106EB-29F2-422A-B364-84115417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DD224-1503-42B3-BE51-D8C1708F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689C-ED29-49FA-BBD7-12A89EF0DB9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259687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EB1C7-A328-4425-90AE-553FA825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E6924B-5EBC-4885-AFA0-8100A57F2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6BFA8-C980-4AF0-9D0B-0658A1E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865-49E1-4F63-B7CB-B81211C7BD59}" type="datetimeFigureOut">
              <a:rPr lang="es-CR" smtClean="0"/>
              <a:t>4/9/2020</a:t>
            </a:fld>
            <a:endParaRPr lang="es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A07BD-EECE-413E-BD4C-2D2BA7E7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0B53D-DD29-4A88-BB02-D1366262F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689C-ED29-49FA-BBD7-12A89EF0DB9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05537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72E1F9-5518-435F-85AF-A10FDEF29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F984EF-7B54-4375-9F24-2264FCCCC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EFE09-3E44-46C3-A793-393C15775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865-49E1-4F63-B7CB-B81211C7BD59}" type="datetimeFigureOut">
              <a:rPr lang="es-CR" smtClean="0"/>
              <a:t>4/9/2020</a:t>
            </a:fld>
            <a:endParaRPr lang="es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D7B99-CADA-4D21-B41C-6A95CF80F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30318-38C2-4361-8A42-9E7DC918E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689C-ED29-49FA-BBD7-12A89EF0DB9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51161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2156C-90AA-4269-BE3E-3B937FEB6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2E3BB-0A0A-4E59-9DD0-8259BED55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B4D43-8BAC-404D-930A-0E89C1A0A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865-49E1-4F63-B7CB-B81211C7BD59}" type="datetimeFigureOut">
              <a:rPr lang="es-CR" smtClean="0"/>
              <a:t>4/9/2020</a:t>
            </a:fld>
            <a:endParaRPr lang="es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DA00C-4435-4E4E-855D-E36D23B1B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BFF23-0633-43DD-9E13-1CF0B6DA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689C-ED29-49FA-BBD7-12A89EF0DB9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9803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C2BBD-1D62-49EA-B880-6AFD5BB0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8FD41-B88D-4C76-8566-C1EAD8185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EAA95-DCB9-470F-8E9F-B4787DF3C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865-49E1-4F63-B7CB-B81211C7BD59}" type="datetimeFigureOut">
              <a:rPr lang="es-CR" smtClean="0"/>
              <a:t>4/9/2020</a:t>
            </a:fld>
            <a:endParaRPr lang="es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77E63-A981-484A-998A-0689C0413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57233-8D17-4C73-BDFB-7F900731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689C-ED29-49FA-BBD7-12A89EF0DB9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94698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F070-CCC2-4989-A298-686ACF66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377C2-7EAD-4A8D-AD7E-2B50FAB897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FFDE6-78ED-473D-A1CA-E5C6B096F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2F26D-3B7D-4E67-A3F0-228FFEC82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865-49E1-4F63-B7CB-B81211C7BD59}" type="datetimeFigureOut">
              <a:rPr lang="es-CR" smtClean="0"/>
              <a:t>4/9/2020</a:t>
            </a:fld>
            <a:endParaRPr lang="es-C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9E1EE-71C4-4740-A340-F84FDD416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84041-AB87-4436-9785-93CF43820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689C-ED29-49FA-BBD7-12A89EF0DB9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55618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BFC7A-644B-4AFB-8402-BE184BF59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07668-7E04-4D11-B892-BC93CE914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865BE5-8943-4B74-9ED1-254B4F97C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21155-2890-4FDE-80AF-4377018124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E07C42-161D-4F9B-9315-0B27241A99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D927D9-6EBD-4517-96A7-1DF7659E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865-49E1-4F63-B7CB-B81211C7BD59}" type="datetimeFigureOut">
              <a:rPr lang="es-CR" smtClean="0"/>
              <a:t>4/9/2020</a:t>
            </a:fld>
            <a:endParaRPr lang="es-C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13DE63-A244-441A-B58E-4ED2DEB20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605729-3383-4AE1-950B-367FFA009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689C-ED29-49FA-BBD7-12A89EF0DB9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57577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3C3B4-C932-400B-8E34-4021BF22D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EEBF7-BB8B-4063-ADD7-A2B320CF2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865-49E1-4F63-B7CB-B81211C7BD59}" type="datetimeFigureOut">
              <a:rPr lang="es-CR" smtClean="0"/>
              <a:t>4/9/2020</a:t>
            </a:fld>
            <a:endParaRPr lang="es-C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8066A-16A5-424B-B018-F8C73A788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D8B3CE-0CA7-491D-952B-5248A66B6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689C-ED29-49FA-BBD7-12A89EF0DB9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12296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9F2987-837B-42CD-AEDA-6ACC268BA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865-49E1-4F63-B7CB-B81211C7BD59}" type="datetimeFigureOut">
              <a:rPr lang="es-CR" smtClean="0"/>
              <a:t>4/9/2020</a:t>
            </a:fld>
            <a:endParaRPr lang="es-C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78B479-848E-4A2C-91E5-F7BDCB941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04EF7-0974-4D22-B0A3-0DA82ED07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689C-ED29-49FA-BBD7-12A89EF0DB9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544036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ECFDA-C41E-4907-9F83-1742A1CF8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7B252-AB47-4EEA-A6AD-A68F651BB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EEB7D-9839-43E9-85DA-A0937872F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2E836-DB94-4BED-83A8-73C0CE73C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865-49E1-4F63-B7CB-B81211C7BD59}" type="datetimeFigureOut">
              <a:rPr lang="es-CR" smtClean="0"/>
              <a:t>4/9/2020</a:t>
            </a:fld>
            <a:endParaRPr lang="es-C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95038-DE1A-4E11-B7D1-3D335D32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07A5A-097B-46F4-8FE1-A519A46BD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689C-ED29-49FA-BBD7-12A89EF0DB9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525610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581B-3D73-45C9-85F1-EA7092D6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C1C488-2284-4196-80DE-3FA8A0E68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8B5F2-7788-4606-A326-9A7EA0BCE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89BFA-02D8-43EF-A814-0D4C82C0A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865-49E1-4F63-B7CB-B81211C7BD59}" type="datetimeFigureOut">
              <a:rPr lang="es-CR" smtClean="0"/>
              <a:t>4/9/2020</a:t>
            </a:fld>
            <a:endParaRPr lang="es-C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097EB-215C-4FB7-B5E2-6577C29AF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88C6D-8EE7-4D5F-B637-DECA942E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689C-ED29-49FA-BBD7-12A89EF0DB9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75251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0E2342-7E8F-4177-8F4C-2BB19086F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4C9DE-85B6-46D1-88C5-0416FD726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57106-A198-4305-8A5D-FB8B053C7D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865-49E1-4F63-B7CB-B81211C7BD59}" type="datetimeFigureOut">
              <a:rPr lang="es-CR" smtClean="0"/>
              <a:t>4/9/2020</a:t>
            </a:fld>
            <a:endParaRPr lang="es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74BAC-BDC6-4A1C-B5F1-3E914648C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DEED6-DC51-4CE2-BD15-F4BF7CB4F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3689C-ED29-49FA-BBD7-12A89EF0DB9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5396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arlos.chacondiaz@ucr.ac.c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F87B3-AB79-435C-AAF4-A8C166B4F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95168"/>
            <a:ext cx="12191999" cy="1655762"/>
          </a:xfrm>
        </p:spPr>
        <p:txBody>
          <a:bodyPr>
            <a:noAutofit/>
          </a:bodyPr>
          <a:lstStyle/>
          <a:p>
            <a:r>
              <a:rPr lang="es-CR" sz="4400" dirty="0">
                <a:solidFill>
                  <a:srgbClr val="002060"/>
                </a:solidFill>
              </a:rPr>
              <a:t>Experiencia en la participación y ejecución de proyectos del programa H2020 Unión Europea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49D5B-6D45-46B6-814B-C05C322EE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132" y="5482522"/>
            <a:ext cx="9144000" cy="1655762"/>
          </a:xfrm>
        </p:spPr>
        <p:txBody>
          <a:bodyPr>
            <a:normAutofit/>
          </a:bodyPr>
          <a:lstStyle/>
          <a:p>
            <a:r>
              <a:rPr lang="es-CR" sz="1800" dirty="0"/>
              <a:t>Conversatorio Cooperación Unión Europea</a:t>
            </a:r>
          </a:p>
          <a:p>
            <a:r>
              <a:rPr lang="es-CR" sz="1800" dirty="0"/>
              <a:t>Vicerrectoría de Investigación</a:t>
            </a:r>
          </a:p>
          <a:p>
            <a:r>
              <a:rPr lang="es-CR" sz="1800" dirty="0"/>
              <a:t>4 de setiembre 2020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243531D-53BD-451C-AECF-83D56CFBFF5C}"/>
              </a:ext>
            </a:extLst>
          </p:cNvPr>
          <p:cNvSpPr txBox="1">
            <a:spLocks/>
          </p:cNvSpPr>
          <p:nvPr/>
        </p:nvSpPr>
        <p:spPr>
          <a:xfrm>
            <a:off x="1759132" y="332812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R" dirty="0"/>
              <a:t>Carlos Chacón Díaz</a:t>
            </a:r>
          </a:p>
          <a:p>
            <a:r>
              <a:rPr lang="es-CR" dirty="0"/>
              <a:t>Centro de Investigación en Enfermedades Tropicales</a:t>
            </a:r>
          </a:p>
          <a:p>
            <a:r>
              <a:rPr lang="es-CR" dirty="0"/>
              <a:t>Facultad de Microbiología</a:t>
            </a:r>
          </a:p>
          <a:p>
            <a:r>
              <a:rPr lang="es-CR" dirty="0">
                <a:hlinkClick r:id="rId2"/>
              </a:rPr>
              <a:t>carlos.chacondiaz@ucr.ac.cr</a:t>
            </a:r>
            <a:endParaRPr lang="es-CR" dirty="0"/>
          </a:p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4092434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825324-B997-45B4-988B-A1724D203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15411"/>
            <a:ext cx="5337517" cy="3551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DC218D-0105-4BC5-ABED-323FB3221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203" y="227783"/>
            <a:ext cx="5674822" cy="16002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92179D-A640-4F2E-886D-A232B2A3E863}"/>
              </a:ext>
            </a:extLst>
          </p:cNvPr>
          <p:cNvSpPr txBox="1"/>
          <p:nvPr/>
        </p:nvSpPr>
        <p:spPr>
          <a:xfrm>
            <a:off x="7961160" y="5767286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3600" dirty="0"/>
              <a:t>2016-2021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DB8144-7A67-4D1E-860C-7801E7F65250}"/>
              </a:ext>
            </a:extLst>
          </p:cNvPr>
          <p:cNvSpPr/>
          <p:nvPr/>
        </p:nvSpPr>
        <p:spPr>
          <a:xfrm>
            <a:off x="519659" y="6044285"/>
            <a:ext cx="4474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R" b="1" dirty="0">
                <a:solidFill>
                  <a:srgbClr val="002060"/>
                </a:solidFill>
              </a:rPr>
              <a:t>Más información https://www.xfactors.eu/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241CA-FD1B-43AE-B97F-07A6167D84E0}"/>
              </a:ext>
            </a:extLst>
          </p:cNvPr>
          <p:cNvSpPr txBox="1"/>
          <p:nvPr/>
        </p:nvSpPr>
        <p:spPr>
          <a:xfrm>
            <a:off x="519658" y="704740"/>
            <a:ext cx="4878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3600" dirty="0">
                <a:solidFill>
                  <a:srgbClr val="002060"/>
                </a:solidFill>
              </a:rPr>
              <a:t>Características Generales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0611E1-EDF3-4A10-AD54-C02EBEB8CB09}"/>
              </a:ext>
            </a:extLst>
          </p:cNvPr>
          <p:cNvSpPr txBox="1"/>
          <p:nvPr/>
        </p:nvSpPr>
        <p:spPr>
          <a:xfrm>
            <a:off x="519658" y="1768542"/>
            <a:ext cx="55763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b="1" dirty="0">
                <a:solidFill>
                  <a:srgbClr val="002060"/>
                </a:solidFill>
              </a:rPr>
              <a:t>Nombre:</a:t>
            </a:r>
            <a:r>
              <a:rPr lang="es-CR" dirty="0"/>
              <a:t> </a:t>
            </a:r>
            <a:r>
              <a:rPr lang="en-US" b="1" i="1" dirty="0"/>
              <a:t>X</a:t>
            </a:r>
            <a:r>
              <a:rPr lang="en-US" i="1" dirty="0"/>
              <a:t>ylella </a:t>
            </a:r>
            <a:r>
              <a:rPr lang="en-US" b="1" i="1" dirty="0" err="1"/>
              <a:t>f</a:t>
            </a:r>
            <a:r>
              <a:rPr lang="en-US" i="1" dirty="0" err="1"/>
              <a:t>astidiosa</a:t>
            </a:r>
            <a:r>
              <a:rPr lang="en-US" i="1" dirty="0"/>
              <a:t> </a:t>
            </a:r>
            <a:r>
              <a:rPr lang="en-US" b="1" dirty="0"/>
              <a:t>A</a:t>
            </a:r>
            <a:r>
              <a:rPr lang="en-US" dirty="0"/>
              <a:t>ctive </a:t>
            </a:r>
            <a:r>
              <a:rPr lang="en-US" b="1" dirty="0"/>
              <a:t>C</a:t>
            </a:r>
            <a:r>
              <a:rPr lang="en-US" dirty="0"/>
              <a:t>ontainment </a:t>
            </a:r>
            <a:r>
              <a:rPr lang="en-US" b="1" dirty="0"/>
              <a:t>T</a:t>
            </a:r>
            <a:r>
              <a:rPr lang="en-US" dirty="0"/>
              <a:t>hrough a multidisciplinary-</a:t>
            </a:r>
            <a:r>
              <a:rPr lang="en-US" b="1" dirty="0"/>
              <a:t>O</a:t>
            </a:r>
            <a:r>
              <a:rPr lang="en-US" dirty="0"/>
              <a:t>riented </a:t>
            </a:r>
            <a:r>
              <a:rPr lang="en-US" b="1" dirty="0"/>
              <a:t>R</a:t>
            </a:r>
            <a:r>
              <a:rPr lang="en-US" dirty="0"/>
              <a:t>esearch </a:t>
            </a:r>
            <a:r>
              <a:rPr lang="en-US" b="1" dirty="0"/>
              <a:t>S</a:t>
            </a:r>
            <a:r>
              <a:rPr lang="en-US" dirty="0"/>
              <a:t>trategy</a:t>
            </a:r>
            <a:endParaRPr lang="es-CR" dirty="0"/>
          </a:p>
          <a:p>
            <a:endParaRPr lang="es-CR" dirty="0"/>
          </a:p>
          <a:p>
            <a:r>
              <a:rPr lang="es-CR" b="1" dirty="0"/>
              <a:t>Duración:</a:t>
            </a:r>
            <a:r>
              <a:rPr lang="es-CR" dirty="0"/>
              <a:t> 48 meses</a:t>
            </a:r>
          </a:p>
          <a:p>
            <a:endParaRPr lang="es-CR" dirty="0"/>
          </a:p>
          <a:p>
            <a:r>
              <a:rPr lang="es-CR" b="1" dirty="0"/>
              <a:t>Participantes:</a:t>
            </a:r>
            <a:r>
              <a:rPr lang="es-CR" dirty="0"/>
              <a:t> 29 Instituciones</a:t>
            </a:r>
          </a:p>
          <a:p>
            <a:endParaRPr lang="es-CR" dirty="0"/>
          </a:p>
          <a:p>
            <a:r>
              <a:rPr lang="es-CR" b="1" dirty="0"/>
              <a:t>Países:</a:t>
            </a:r>
            <a:r>
              <a:rPr lang="es-CR" dirty="0"/>
              <a:t> 14 países</a:t>
            </a:r>
          </a:p>
          <a:p>
            <a:endParaRPr lang="es-CR" dirty="0"/>
          </a:p>
          <a:p>
            <a:r>
              <a:rPr lang="es-CR" b="1" dirty="0"/>
              <a:t>Financiamiento:</a:t>
            </a:r>
            <a:r>
              <a:rPr lang="es-CR" dirty="0"/>
              <a:t>  ̴6 millones de euros  (120000 euros CR)</a:t>
            </a:r>
          </a:p>
          <a:p>
            <a:endParaRPr lang="es-CR" dirty="0"/>
          </a:p>
          <a:p>
            <a:r>
              <a:rPr lang="es-CR" b="1" dirty="0"/>
              <a:t>Número de proyecto:  </a:t>
            </a:r>
            <a:r>
              <a:rPr lang="es-CR" dirty="0"/>
              <a:t>727987 </a:t>
            </a:r>
          </a:p>
        </p:txBody>
      </p:sp>
    </p:spTree>
    <p:extLst>
      <p:ext uri="{BB962C8B-B14F-4D97-AF65-F5344CB8AC3E}">
        <p14:creationId xmlns:p14="http://schemas.microsoft.com/office/powerpoint/2010/main" val="422238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AB303-935F-4A3F-971E-DFF5C20C3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62" y="4966550"/>
            <a:ext cx="4471517" cy="1360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C121D5-4F79-4D13-B5B6-6881FD105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90" y="121253"/>
            <a:ext cx="4269239" cy="2841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2C1AAF-96C5-4F41-9E7C-59634C3E1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7764" y="1329332"/>
            <a:ext cx="1240233" cy="1358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2A81FB-63CD-4341-AD3C-9FDAD1735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6705" y="1302988"/>
            <a:ext cx="1297144" cy="1477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D6D7DB-0BF6-46D2-9E93-93D29ABE2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5872" y="1186585"/>
            <a:ext cx="3656542" cy="1501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61D50A-936F-451A-B9DD-920DD14CD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738" y="121253"/>
            <a:ext cx="889826" cy="1112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5BA68B-B6A9-429F-B401-F3A34D0D0F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2212" y="121253"/>
            <a:ext cx="1055669" cy="1112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5552DA-15B7-4810-9069-F8674F93ECA7}"/>
              </a:ext>
            </a:extLst>
          </p:cNvPr>
          <p:cNvSpPr txBox="1"/>
          <p:nvPr/>
        </p:nvSpPr>
        <p:spPr>
          <a:xfrm>
            <a:off x="270111" y="2616942"/>
            <a:ext cx="4277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b="1" dirty="0">
                <a:solidFill>
                  <a:srgbClr val="002060"/>
                </a:solidFill>
              </a:rPr>
              <a:t>Consorcios de Investigación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114BC0-67BE-4D19-9F16-63ED00BF8C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2512" y="2780918"/>
            <a:ext cx="3867048" cy="15531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66593-F949-44B6-B0D5-FD7565A649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1085" y="4270869"/>
            <a:ext cx="3867048" cy="1176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F23B81-F285-48F7-A316-8022E3C484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5152" y="2743462"/>
            <a:ext cx="2108557" cy="1457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0F335D-62A3-4059-A2DC-1618FA0C9A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0944" y="4128670"/>
            <a:ext cx="1455638" cy="13901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588ACE-AD67-4F99-8F17-3E9CB3D5A8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2548" y="5304185"/>
            <a:ext cx="4600781" cy="15531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42E9A4-280F-4195-A2D7-26859E7655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05564" y="5799281"/>
            <a:ext cx="1185862" cy="8259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00DB4-BD59-4DF4-B289-695A2DAF65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39393" y="4334048"/>
            <a:ext cx="1455637" cy="13125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4D22D6-DBD6-472D-8E0E-84C8DDD1B6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43141" y="36508"/>
            <a:ext cx="1061030" cy="12928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CBF806-6E72-4086-A429-32CEAC3EEF6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1005" y="3429000"/>
            <a:ext cx="4428711" cy="13601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F07187-7E09-4038-BF2D-1D900F61E8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41749" y="139182"/>
            <a:ext cx="889826" cy="12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60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AB303-935F-4A3F-971E-DFF5C20C3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62" y="4966550"/>
            <a:ext cx="4471517" cy="1360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C121D5-4F79-4D13-B5B6-6881FD105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91" y="121253"/>
            <a:ext cx="3582742" cy="2384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2C1AAF-96C5-4F41-9E7C-59634C3E1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7764" y="1329332"/>
            <a:ext cx="1240233" cy="1358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2A81FB-63CD-4341-AD3C-9FDAD1735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6705" y="1302988"/>
            <a:ext cx="1297144" cy="1477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D6D7DB-0BF6-46D2-9E93-93D29ABE2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5872" y="1186585"/>
            <a:ext cx="3656542" cy="1501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61D50A-936F-451A-B9DD-920DD14CD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738" y="121253"/>
            <a:ext cx="889826" cy="1112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5BA68B-B6A9-429F-B401-F3A34D0D0F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2212" y="121253"/>
            <a:ext cx="1055669" cy="1112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5552DA-15B7-4810-9069-F8674F93ECA7}"/>
              </a:ext>
            </a:extLst>
          </p:cNvPr>
          <p:cNvSpPr txBox="1"/>
          <p:nvPr/>
        </p:nvSpPr>
        <p:spPr>
          <a:xfrm>
            <a:off x="0" y="2071119"/>
            <a:ext cx="4277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700" b="1" dirty="0">
                <a:solidFill>
                  <a:srgbClr val="002060"/>
                </a:solidFill>
              </a:rPr>
              <a:t>Consorcios de Investigación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114BC0-67BE-4D19-9F16-63ED00BF8C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2512" y="2780918"/>
            <a:ext cx="3867048" cy="15531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66593-F949-44B6-B0D5-FD7565A649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1085" y="4270869"/>
            <a:ext cx="3867048" cy="1176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F23B81-F285-48F7-A316-8022E3C484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5152" y="2743462"/>
            <a:ext cx="2108557" cy="1457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0F335D-62A3-4059-A2DC-1618FA0C9A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0944" y="4128670"/>
            <a:ext cx="1455638" cy="13901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588ACE-AD67-4F99-8F17-3E9CB3D5A8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2548" y="5304185"/>
            <a:ext cx="4600781" cy="15531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42E9A4-280F-4195-A2D7-26859E7655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05564" y="5799281"/>
            <a:ext cx="1185862" cy="8259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00DB4-BD59-4DF4-B289-695A2DAF65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39393" y="4334048"/>
            <a:ext cx="1455637" cy="13125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4D22D6-DBD6-472D-8E0E-84C8DDD1B6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43141" y="36508"/>
            <a:ext cx="1061030" cy="12928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CBF806-6E72-4086-A429-32CEAC3EEF6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1005" y="3429000"/>
            <a:ext cx="4428711" cy="13601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F07187-7E09-4038-BF2D-1D900F61E8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41749" y="139182"/>
            <a:ext cx="889826" cy="12128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8CA338-E3C6-4A6D-A4B2-E8745822011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65650" y="1410696"/>
            <a:ext cx="7927250" cy="42670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4E370A-5B62-48AC-BD6F-94239FBA77CF}"/>
              </a:ext>
            </a:extLst>
          </p:cNvPr>
          <p:cNvSpPr txBox="1"/>
          <p:nvPr/>
        </p:nvSpPr>
        <p:spPr>
          <a:xfrm>
            <a:off x="4277518" y="5720120"/>
            <a:ext cx="338105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R" sz="3200" b="1" dirty="0">
                <a:solidFill>
                  <a:srgbClr val="002060"/>
                </a:solidFill>
              </a:rPr>
              <a:t>Reuniones anuales</a:t>
            </a:r>
          </a:p>
        </p:txBody>
      </p:sp>
    </p:spTree>
    <p:extLst>
      <p:ext uri="{BB962C8B-B14F-4D97-AF65-F5344CB8AC3E}">
        <p14:creationId xmlns:p14="http://schemas.microsoft.com/office/powerpoint/2010/main" val="678070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AF6D-CC45-4368-94E8-D72A64AF4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16" y="19155"/>
            <a:ext cx="10515600" cy="601526"/>
          </a:xfrm>
        </p:spPr>
        <p:txBody>
          <a:bodyPr>
            <a:normAutofit fontScale="90000"/>
          </a:bodyPr>
          <a:lstStyle/>
          <a:p>
            <a:r>
              <a:rPr lang="es-CR" b="1" dirty="0">
                <a:solidFill>
                  <a:srgbClr val="002060"/>
                </a:solidFill>
              </a:rPr>
              <a:t>Estructura de los proyectos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A7373-71FA-4B44-92F6-16A195039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3"/>
          <a:stretch/>
        </p:blipFill>
        <p:spPr>
          <a:xfrm>
            <a:off x="74191" y="620681"/>
            <a:ext cx="10519191" cy="5765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6B9D8E-92C3-4B65-8637-1741689DEAC7}"/>
              </a:ext>
            </a:extLst>
          </p:cNvPr>
          <p:cNvSpPr txBox="1"/>
          <p:nvPr/>
        </p:nvSpPr>
        <p:spPr>
          <a:xfrm>
            <a:off x="5646245" y="1240970"/>
            <a:ext cx="44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600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412C21-3619-4D0E-9A08-B3C8D36CD143}"/>
              </a:ext>
            </a:extLst>
          </p:cNvPr>
          <p:cNvSpPr txBox="1"/>
          <p:nvPr/>
        </p:nvSpPr>
        <p:spPr>
          <a:xfrm>
            <a:off x="3773902" y="2729227"/>
            <a:ext cx="44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600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28EEBD-D505-455E-B523-65664425C39B}"/>
              </a:ext>
            </a:extLst>
          </p:cNvPr>
          <p:cNvSpPr txBox="1"/>
          <p:nvPr/>
        </p:nvSpPr>
        <p:spPr>
          <a:xfrm>
            <a:off x="5454916" y="3798444"/>
            <a:ext cx="44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600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C772-2CDD-46DA-8249-0201619E4391}"/>
              </a:ext>
            </a:extLst>
          </p:cNvPr>
          <p:cNvSpPr txBox="1"/>
          <p:nvPr/>
        </p:nvSpPr>
        <p:spPr>
          <a:xfrm>
            <a:off x="1696908" y="1576252"/>
            <a:ext cx="44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600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2BE66-B50C-459A-8839-E28A027893DA}"/>
              </a:ext>
            </a:extLst>
          </p:cNvPr>
          <p:cNvSpPr txBox="1"/>
          <p:nvPr/>
        </p:nvSpPr>
        <p:spPr>
          <a:xfrm>
            <a:off x="1696908" y="3784243"/>
            <a:ext cx="44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600" dirty="0">
                <a:solidFill>
                  <a:srgbClr val="C00000"/>
                </a:solidFill>
              </a:rPr>
              <a:t>*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003F08-80F7-4E08-8754-BF5496685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3383" y="2923888"/>
            <a:ext cx="1344735" cy="5051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EEF57B-36F4-4401-BC2E-D94D8FB2B023}"/>
              </a:ext>
            </a:extLst>
          </p:cNvPr>
          <p:cNvSpPr txBox="1"/>
          <p:nvPr/>
        </p:nvSpPr>
        <p:spPr>
          <a:xfrm>
            <a:off x="10368505" y="2483790"/>
            <a:ext cx="44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600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74BA1-51A6-47EF-A8EE-0A68F4156EA6}"/>
              </a:ext>
            </a:extLst>
          </p:cNvPr>
          <p:cNvSpPr txBox="1"/>
          <p:nvPr/>
        </p:nvSpPr>
        <p:spPr>
          <a:xfrm>
            <a:off x="74190" y="6386547"/>
            <a:ext cx="461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b="1" dirty="0"/>
              <a:t>Cada paquete de trabajo tiene un coordinador</a:t>
            </a:r>
          </a:p>
        </p:txBody>
      </p:sp>
    </p:spTree>
    <p:extLst>
      <p:ext uri="{BB962C8B-B14F-4D97-AF65-F5344CB8AC3E}">
        <p14:creationId xmlns:p14="http://schemas.microsoft.com/office/powerpoint/2010/main" val="362688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307235-6262-45C4-B860-D0EB1E4FB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812" y="-114121"/>
            <a:ext cx="10729890" cy="98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2DA150-C57D-4905-BD59-D84EB4FC1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77" y="872949"/>
            <a:ext cx="5175812" cy="4597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A4922-2DC2-4D4D-85CF-53A8236EC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605" y="234921"/>
            <a:ext cx="5055729" cy="53735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8BAC08-858A-4887-AEEA-70623BA3BCE3}"/>
              </a:ext>
            </a:extLst>
          </p:cNvPr>
          <p:cNvSpPr txBox="1"/>
          <p:nvPr/>
        </p:nvSpPr>
        <p:spPr>
          <a:xfrm>
            <a:off x="279177" y="5838461"/>
            <a:ext cx="6625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3200" dirty="0"/>
              <a:t>-Cada paquete de trabajo comprende: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BB7183-4942-4E01-9BB0-81610D9C88A4}"/>
              </a:ext>
            </a:extLst>
          </p:cNvPr>
          <p:cNvSpPr txBox="1"/>
          <p:nvPr/>
        </p:nvSpPr>
        <p:spPr>
          <a:xfrm>
            <a:off x="7145384" y="5838461"/>
            <a:ext cx="1928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/>
              <a:t>-</a:t>
            </a:r>
            <a:r>
              <a:rPr lang="es-CR" dirty="0">
                <a:solidFill>
                  <a:srgbClr val="002060"/>
                </a:solidFill>
              </a:rPr>
              <a:t>Tareas específicas</a:t>
            </a:r>
          </a:p>
          <a:p>
            <a:r>
              <a:rPr lang="es-CR" dirty="0">
                <a:solidFill>
                  <a:srgbClr val="002060"/>
                </a:solidFill>
              </a:rPr>
              <a:t>-Entregables</a:t>
            </a:r>
          </a:p>
          <a:p>
            <a:r>
              <a:rPr lang="es-CR" dirty="0">
                <a:solidFill>
                  <a:srgbClr val="002060"/>
                </a:solidFill>
              </a:rPr>
              <a:t>-Hitos</a:t>
            </a:r>
          </a:p>
        </p:txBody>
      </p:sp>
    </p:spTree>
    <p:extLst>
      <p:ext uri="{BB962C8B-B14F-4D97-AF65-F5344CB8AC3E}">
        <p14:creationId xmlns:p14="http://schemas.microsoft.com/office/powerpoint/2010/main" val="2157048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5CE3D-16E2-4A36-B8C1-9EB2F50ED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68" y="116932"/>
            <a:ext cx="7495903" cy="601526"/>
          </a:xfrm>
        </p:spPr>
        <p:txBody>
          <a:bodyPr>
            <a:normAutofit fontScale="90000"/>
          </a:bodyPr>
          <a:lstStyle/>
          <a:p>
            <a:r>
              <a:rPr lang="es-CR" b="1" dirty="0"/>
              <a:t>Reportes técnicos y financieros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59818D-399E-497B-ADA0-6251AE1B0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30"/>
          <a:stretch/>
        </p:blipFill>
        <p:spPr>
          <a:xfrm>
            <a:off x="352698" y="2026890"/>
            <a:ext cx="7981406" cy="2804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4AC837-3869-4587-9256-612C8F99D77E}"/>
              </a:ext>
            </a:extLst>
          </p:cNvPr>
          <p:cNvSpPr txBox="1"/>
          <p:nvPr/>
        </p:nvSpPr>
        <p:spPr>
          <a:xfrm>
            <a:off x="7867469" y="150276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b="1" dirty="0"/>
              <a:t>Balance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918B7-D2B3-49A5-8E02-E8F80642F2D2}"/>
              </a:ext>
            </a:extLst>
          </p:cNvPr>
          <p:cNvSpPr txBox="1"/>
          <p:nvPr/>
        </p:nvSpPr>
        <p:spPr>
          <a:xfrm>
            <a:off x="3583579" y="1502760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b="1" dirty="0" err="1"/>
              <a:t>Interim</a:t>
            </a:r>
            <a:r>
              <a:rPr lang="es-CR" b="1" dirty="0"/>
              <a:t> </a:t>
            </a:r>
            <a:r>
              <a:rPr lang="es-CR" b="1" dirty="0" err="1"/>
              <a:t>payments</a:t>
            </a:r>
            <a:endParaRPr lang="es-CR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93121-9BCF-4299-A749-CC84DFB5A438}"/>
              </a:ext>
            </a:extLst>
          </p:cNvPr>
          <p:cNvSpPr txBox="1"/>
          <p:nvPr/>
        </p:nvSpPr>
        <p:spPr>
          <a:xfrm>
            <a:off x="352698" y="1502760"/>
            <a:ext cx="134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b="1" dirty="0" err="1"/>
              <a:t>Prepayment</a:t>
            </a:r>
            <a:endParaRPr lang="es-CR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D589AB-4205-4672-9993-357E2F892CB1}"/>
              </a:ext>
            </a:extLst>
          </p:cNvPr>
          <p:cNvSpPr txBox="1"/>
          <p:nvPr/>
        </p:nvSpPr>
        <p:spPr>
          <a:xfrm>
            <a:off x="352698" y="5216212"/>
            <a:ext cx="11674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/>
              <a:t>Los desembolsos pueden durar más de 6 meses en realizarse después de la entrega de los reportes y su aprobación</a:t>
            </a:r>
          </a:p>
          <a:p>
            <a:endParaRPr lang="es-CR" dirty="0"/>
          </a:p>
          <a:p>
            <a:r>
              <a:rPr lang="es-CR" dirty="0"/>
              <a:t>Es crítico acogerse a las condiciones establecidas en cuanto a tiempos dedicado a las diferentes actividades, presupuesto,</a:t>
            </a:r>
          </a:p>
          <a:p>
            <a:r>
              <a:rPr lang="es-CR" dirty="0"/>
              <a:t> partidas y gastos en el GA.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39BD25-1DF4-402B-8D8E-0396EDFFD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372" y="2072355"/>
            <a:ext cx="2930433" cy="254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3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C46B1-BA45-4308-AB2F-A385F68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181"/>
            <a:ext cx="12192000" cy="653778"/>
          </a:xfrm>
        </p:spPr>
        <p:txBody>
          <a:bodyPr>
            <a:noAutofit/>
          </a:bodyPr>
          <a:lstStyle/>
          <a:p>
            <a:r>
              <a:rPr lang="es-CR" sz="3600" b="1" dirty="0" err="1">
                <a:solidFill>
                  <a:srgbClr val="002060"/>
                </a:solidFill>
              </a:rPr>
              <a:t>Visibilización</a:t>
            </a:r>
            <a:r>
              <a:rPr lang="es-CR" sz="3600" b="1" dirty="0">
                <a:solidFill>
                  <a:srgbClr val="002060"/>
                </a:solidFill>
              </a:rPr>
              <a:t> de la Institución a través de la competencia científica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CBA9A-C00C-4C09-9FE8-E093C085A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55" y="979715"/>
            <a:ext cx="4641243" cy="5591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CE74FD-C16A-4C7B-92D5-71CAC89E1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042" y="1227908"/>
            <a:ext cx="7185303" cy="3599837"/>
          </a:xfrm>
          <a:prstGeom prst="rect">
            <a:avLst/>
          </a:prstGeom>
        </p:spPr>
      </p:pic>
      <p:pic>
        <p:nvPicPr>
          <p:cNvPr id="6146" name="Picture 2" descr="Universidad de Costa Rica">
            <a:extLst>
              <a:ext uri="{FF2B5EF4-FFF2-40B4-BE49-F238E27FC236}">
                <a16:creationId xmlns:a16="http://schemas.microsoft.com/office/drawing/2014/main" id="{0C1B5267-D5C1-47D7-91C6-A5F8F9F0F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37" y="5037729"/>
            <a:ext cx="297180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083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382CC-E1F0-4B7A-94DA-AAE357336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37" y="94723"/>
            <a:ext cx="11532326" cy="588464"/>
          </a:xfrm>
        </p:spPr>
        <p:txBody>
          <a:bodyPr>
            <a:normAutofit fontScale="90000"/>
          </a:bodyPr>
          <a:lstStyle/>
          <a:p>
            <a:r>
              <a:rPr lang="es-CR" dirty="0">
                <a:solidFill>
                  <a:srgbClr val="002060"/>
                </a:solidFill>
              </a:rPr>
              <a:t>Consolidación de alianzas estratégicas de colaboración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7866D1-931F-48DD-BFB1-D6140ECAA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32" y="1597048"/>
            <a:ext cx="2739182" cy="2024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2261F8-B7BB-478C-B1EB-39E9F8FAE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7" y="3856212"/>
            <a:ext cx="3301638" cy="2197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E6C2C6-BCA6-4173-BF6C-3524A6CD0B8F}"/>
              </a:ext>
            </a:extLst>
          </p:cNvPr>
          <p:cNvSpPr txBox="1"/>
          <p:nvPr/>
        </p:nvSpPr>
        <p:spPr>
          <a:xfrm>
            <a:off x="4149633" y="1514532"/>
            <a:ext cx="5676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3200" dirty="0"/>
              <a:t>Red CYTED IBER-XFAS 2019-2023</a:t>
            </a:r>
          </a:p>
        </p:txBody>
      </p:sp>
      <p:pic>
        <p:nvPicPr>
          <p:cNvPr id="5122" name="Picture 2" descr="Check PNG Images | Vector and PSD Files | Free Download on Pngtree">
            <a:extLst>
              <a:ext uri="{FF2B5EF4-FFF2-40B4-BE49-F238E27FC236}">
                <a16:creationId xmlns:a16="http://schemas.microsoft.com/office/drawing/2014/main" id="{2D7458D8-D31F-43D3-BDC4-142C8255E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266" y="886726"/>
            <a:ext cx="1626734" cy="162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4C62D4-8AC9-4C23-8621-D4EE9755884E}"/>
              </a:ext>
            </a:extLst>
          </p:cNvPr>
          <p:cNvSpPr txBox="1"/>
          <p:nvPr/>
        </p:nvSpPr>
        <p:spPr>
          <a:xfrm>
            <a:off x="4149633" y="2817003"/>
            <a:ext cx="4945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3200" dirty="0"/>
              <a:t>UE H2020 </a:t>
            </a:r>
            <a:r>
              <a:rPr lang="es-CR" sz="3200" dirty="0" err="1"/>
              <a:t>BeXyl</a:t>
            </a:r>
            <a:r>
              <a:rPr lang="es-CR" sz="3200" dirty="0"/>
              <a:t> “</a:t>
            </a:r>
            <a:r>
              <a:rPr lang="es-CR" sz="3200" dirty="0" err="1"/>
              <a:t>call</a:t>
            </a:r>
            <a:r>
              <a:rPr lang="es-CR" sz="3200" dirty="0"/>
              <a:t>” 2020  </a:t>
            </a:r>
          </a:p>
        </p:txBody>
      </p:sp>
      <p:pic>
        <p:nvPicPr>
          <p:cNvPr id="5124" name="Picture 4" descr="equis Sticker by Mafer">
            <a:extLst>
              <a:ext uri="{FF2B5EF4-FFF2-40B4-BE49-F238E27FC236}">
                <a16:creationId xmlns:a16="http://schemas.microsoft.com/office/drawing/2014/main" id="{0D3D6152-EBAC-46E9-825D-7D57996E3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248" y="2680765"/>
            <a:ext cx="85344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C99085-8335-49BF-BF80-CA949A2C9C67}"/>
              </a:ext>
            </a:extLst>
          </p:cNvPr>
          <p:cNvSpPr txBox="1"/>
          <p:nvPr/>
        </p:nvSpPr>
        <p:spPr>
          <a:xfrm>
            <a:off x="4149633" y="4142881"/>
            <a:ext cx="4584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3200" dirty="0"/>
              <a:t>Colaboraciones bilaterales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3DADEA-D946-4FFC-B2A6-0A15F9E6BEC1}"/>
              </a:ext>
            </a:extLst>
          </p:cNvPr>
          <p:cNvSpPr txBox="1"/>
          <p:nvPr/>
        </p:nvSpPr>
        <p:spPr>
          <a:xfrm>
            <a:off x="4256144" y="5397947"/>
            <a:ext cx="4304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3200" dirty="0"/>
              <a:t>Colaboraciones internas </a:t>
            </a:r>
          </a:p>
        </p:txBody>
      </p:sp>
      <p:pic>
        <p:nvPicPr>
          <p:cNvPr id="15" name="Picture 2" descr="Check PNG Images | Vector and PSD Files | Free Download on Pngtree">
            <a:extLst>
              <a:ext uri="{FF2B5EF4-FFF2-40B4-BE49-F238E27FC236}">
                <a16:creationId xmlns:a16="http://schemas.microsoft.com/office/drawing/2014/main" id="{DB3B21B0-4095-4F60-BA79-569DED37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600" y="5054845"/>
            <a:ext cx="1626734" cy="162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heck PNG Images | Vector and PSD Files | Free Download on Pngtree">
            <a:extLst>
              <a:ext uri="{FF2B5EF4-FFF2-40B4-BE49-F238E27FC236}">
                <a16:creationId xmlns:a16="http://schemas.microsoft.com/office/drawing/2014/main" id="{591DAD20-AF2C-4743-B0C1-3461BE176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600" y="3752718"/>
            <a:ext cx="1626734" cy="162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879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4890AB-57D8-498C-888D-F776895A5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003" y="1178511"/>
            <a:ext cx="5623777" cy="5366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82F839-354A-41F8-9EF2-FC7DEA6D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57" y="125975"/>
            <a:ext cx="10515600" cy="788426"/>
          </a:xfrm>
        </p:spPr>
        <p:txBody>
          <a:bodyPr/>
          <a:lstStyle/>
          <a:p>
            <a:r>
              <a:rPr lang="es-CR" b="1" dirty="0">
                <a:solidFill>
                  <a:srgbClr val="002060"/>
                </a:solidFill>
              </a:rPr>
              <a:t>Producción y Divulgación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AD1A2-DFD8-459E-83C3-20C959AF2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357" y="150206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s-CR" dirty="0"/>
              <a:t>1 Capítulo de libro</a:t>
            </a:r>
          </a:p>
          <a:p>
            <a:r>
              <a:rPr lang="es-CR" dirty="0"/>
              <a:t>2 Artículos científicos publicados</a:t>
            </a:r>
          </a:p>
          <a:p>
            <a:r>
              <a:rPr lang="es-CR" dirty="0"/>
              <a:t>6 Ponencias en congresos internacionales</a:t>
            </a:r>
          </a:p>
          <a:p>
            <a:r>
              <a:rPr lang="es-CR" dirty="0"/>
              <a:t>2 TFG Licenciatura en Microbiología</a:t>
            </a:r>
          </a:p>
          <a:p>
            <a:r>
              <a:rPr lang="es-CR" dirty="0"/>
              <a:t>1 Tesis Maestría (En curso).</a:t>
            </a:r>
          </a:p>
          <a:p>
            <a:r>
              <a:rPr lang="es-CR" dirty="0"/>
              <a:t>1 Taller informativo</a:t>
            </a:r>
          </a:p>
          <a:p>
            <a:r>
              <a:rPr lang="es-CR" dirty="0"/>
              <a:t>1 Boletín informativo</a:t>
            </a:r>
          </a:p>
          <a:p>
            <a:r>
              <a:rPr lang="es-CR" dirty="0"/>
              <a:t>1 Entrevista televisada</a:t>
            </a:r>
          </a:p>
          <a:p>
            <a:r>
              <a:rPr lang="es-CR" dirty="0"/>
              <a:t>13 Genomas completos disponibles</a:t>
            </a:r>
          </a:p>
          <a:p>
            <a:pPr marL="0" indent="0">
              <a:buNone/>
            </a:pPr>
            <a:endParaRPr lang="es-C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87E7E-AB1E-45C1-A1B8-DB395A9D3F37}"/>
              </a:ext>
            </a:extLst>
          </p:cNvPr>
          <p:cNvSpPr txBox="1"/>
          <p:nvPr/>
        </p:nvSpPr>
        <p:spPr>
          <a:xfrm>
            <a:off x="4536712" y="6408504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>
                <a:solidFill>
                  <a:srgbClr val="002060"/>
                </a:solidFill>
              </a:rPr>
              <a:t>Castillo et al,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0F0213-7C2F-49A0-8869-1EC4305F6E5E}"/>
              </a:ext>
            </a:extLst>
          </p:cNvPr>
          <p:cNvSpPr txBox="1"/>
          <p:nvPr/>
        </p:nvSpPr>
        <p:spPr>
          <a:xfrm>
            <a:off x="11377748" y="3965120"/>
            <a:ext cx="4331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R" dirty="0"/>
              <a:t>CR</a:t>
            </a:r>
          </a:p>
        </p:txBody>
      </p:sp>
    </p:spTree>
    <p:extLst>
      <p:ext uri="{BB962C8B-B14F-4D97-AF65-F5344CB8AC3E}">
        <p14:creationId xmlns:p14="http://schemas.microsoft.com/office/powerpoint/2010/main" val="48854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C21EC-4BA8-444F-9993-128301D62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38" y="80654"/>
            <a:ext cx="11783946" cy="758281"/>
          </a:xfrm>
        </p:spPr>
        <p:txBody>
          <a:bodyPr>
            <a:normAutofit/>
          </a:bodyPr>
          <a:lstStyle/>
          <a:p>
            <a:r>
              <a:rPr lang="es-CR" b="1" dirty="0">
                <a:solidFill>
                  <a:srgbClr val="002060"/>
                </a:solidFill>
              </a:rPr>
              <a:t>Captación de recursos. Contratación de personal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A544F-C8BB-4324-AE7F-74C2F8387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997" y="1096551"/>
            <a:ext cx="5297382" cy="3973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1ADB73-A3F9-4B20-B838-4295F48E7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32" y="1597048"/>
            <a:ext cx="2739182" cy="2024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618B55-D84B-4552-A35E-E29DEF3C7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37" y="3856212"/>
            <a:ext cx="3301638" cy="2197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4F5BFB-273D-4E44-8123-3DAD9DA3E560}"/>
              </a:ext>
            </a:extLst>
          </p:cNvPr>
          <p:cNvSpPr txBox="1"/>
          <p:nvPr/>
        </p:nvSpPr>
        <p:spPr>
          <a:xfrm>
            <a:off x="3631475" y="2378650"/>
            <a:ext cx="1875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400" dirty="0"/>
              <a:t>3/4 TC 4 años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360E9C-B322-4B0F-BD8F-D0C1A83BF834}"/>
              </a:ext>
            </a:extLst>
          </p:cNvPr>
          <p:cNvSpPr txBox="1"/>
          <p:nvPr/>
        </p:nvSpPr>
        <p:spPr>
          <a:xfrm>
            <a:off x="3676131" y="4607923"/>
            <a:ext cx="1882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400" dirty="0"/>
              <a:t>3/4 TC 4 años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B32CF-D0EC-4394-8D1A-7A0CDCD8C71D}"/>
              </a:ext>
            </a:extLst>
          </p:cNvPr>
          <p:cNvSpPr txBox="1"/>
          <p:nvPr/>
        </p:nvSpPr>
        <p:spPr>
          <a:xfrm>
            <a:off x="5507438" y="5345950"/>
            <a:ext cx="6526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400" b="1" dirty="0"/>
              <a:t>Entrenamiento y oportunidades de incursión </a:t>
            </a:r>
          </a:p>
          <a:p>
            <a:r>
              <a:rPr lang="es-CR" sz="2400" b="1" dirty="0"/>
              <a:t>de talento en formación en actividades científicas</a:t>
            </a:r>
          </a:p>
        </p:txBody>
      </p:sp>
    </p:spTree>
    <p:extLst>
      <p:ext uri="{BB962C8B-B14F-4D97-AF65-F5344CB8AC3E}">
        <p14:creationId xmlns:p14="http://schemas.microsoft.com/office/powerpoint/2010/main" val="3529314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C605-4778-4F8D-84A6-BC63BA28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20" y="113218"/>
            <a:ext cx="4615467" cy="1325563"/>
          </a:xfrm>
        </p:spPr>
        <p:txBody>
          <a:bodyPr>
            <a:normAutofit/>
          </a:bodyPr>
          <a:lstStyle/>
          <a:p>
            <a:pPr algn="just"/>
            <a:r>
              <a:rPr lang="es-CR" sz="3200" b="1" dirty="0">
                <a:solidFill>
                  <a:srgbClr val="002060"/>
                </a:solidFill>
              </a:rPr>
              <a:t>Efecto devastador de un patógeno emergente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E05C6-F27B-4259-AB9E-A0EEE2694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948"/>
          <a:stretch/>
        </p:blipFill>
        <p:spPr>
          <a:xfrm>
            <a:off x="6268163" y="3395991"/>
            <a:ext cx="5817402" cy="27506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B7181A-7390-4029-B30D-6A988C4881F9}"/>
              </a:ext>
            </a:extLst>
          </p:cNvPr>
          <p:cNvSpPr txBox="1"/>
          <p:nvPr/>
        </p:nvSpPr>
        <p:spPr>
          <a:xfrm>
            <a:off x="5277246" y="188169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3200" dirty="0">
                <a:solidFill>
                  <a:srgbClr val="002060"/>
                </a:solidFill>
              </a:rPr>
              <a:t>2013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B172C3-07E0-4CBC-954F-14A4ACA6BB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487"/>
          <a:stretch/>
        </p:blipFill>
        <p:spPr>
          <a:xfrm>
            <a:off x="6268163" y="267528"/>
            <a:ext cx="5817402" cy="2948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EC3AF0-9120-4469-B675-7EDADFB72576}"/>
              </a:ext>
            </a:extLst>
          </p:cNvPr>
          <p:cNvSpPr txBox="1"/>
          <p:nvPr/>
        </p:nvSpPr>
        <p:spPr>
          <a:xfrm>
            <a:off x="6268163" y="6326302"/>
            <a:ext cx="603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b="1" dirty="0"/>
              <a:t>EU </a:t>
            </a:r>
            <a:r>
              <a:rPr lang="es-CR" b="1" dirty="0" err="1"/>
              <a:t>science</a:t>
            </a:r>
            <a:r>
              <a:rPr lang="es-CR" b="1" dirty="0"/>
              <a:t> </a:t>
            </a:r>
            <a:r>
              <a:rPr lang="es-CR" b="1" dirty="0" err="1"/>
              <a:t>hub</a:t>
            </a:r>
            <a:r>
              <a:rPr lang="es-CR" b="1" dirty="0"/>
              <a:t>. </a:t>
            </a:r>
            <a:r>
              <a:rPr lang="es-CR" b="1" dirty="0" err="1"/>
              <a:t>Monitoring</a:t>
            </a:r>
            <a:r>
              <a:rPr lang="es-CR" b="1" dirty="0"/>
              <a:t> </a:t>
            </a:r>
            <a:r>
              <a:rPr lang="es-CR" b="1" dirty="0" err="1"/>
              <a:t>the</a:t>
            </a:r>
            <a:r>
              <a:rPr lang="es-CR" b="1" dirty="0"/>
              <a:t> </a:t>
            </a:r>
            <a:r>
              <a:rPr lang="es-CR" b="1" dirty="0" err="1"/>
              <a:t>impacts</a:t>
            </a:r>
            <a:r>
              <a:rPr lang="es-CR" b="1" dirty="0"/>
              <a:t> </a:t>
            </a:r>
            <a:r>
              <a:rPr lang="es-CR" b="1" dirty="0" err="1"/>
              <a:t>of</a:t>
            </a:r>
            <a:r>
              <a:rPr lang="es-CR" b="1" dirty="0"/>
              <a:t> </a:t>
            </a:r>
            <a:r>
              <a:rPr lang="es-CR" b="1" i="1" dirty="0" err="1"/>
              <a:t>Xylella</a:t>
            </a:r>
            <a:r>
              <a:rPr lang="es-CR" b="1" i="1" dirty="0"/>
              <a:t> fastidiosa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CA8026-0EE5-49F3-A33C-2C6CBB8D0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35" y="1513732"/>
            <a:ext cx="5563062" cy="4381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013EEB-A14A-474C-968E-477BD4427E17}"/>
              </a:ext>
            </a:extLst>
          </p:cNvPr>
          <p:cNvSpPr txBox="1"/>
          <p:nvPr/>
        </p:nvSpPr>
        <p:spPr>
          <a:xfrm>
            <a:off x="5240019" y="5561836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3200" dirty="0">
                <a:solidFill>
                  <a:srgbClr val="002060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400923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31F48-1EB4-446B-B452-97051023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2961" y="654978"/>
            <a:ext cx="3810000" cy="1325563"/>
          </a:xfrm>
        </p:spPr>
        <p:txBody>
          <a:bodyPr/>
          <a:lstStyle/>
          <a:p>
            <a:r>
              <a:rPr lang="es-CR" b="1" dirty="0">
                <a:solidFill>
                  <a:srgbClr val="002060"/>
                </a:solidFill>
              </a:rPr>
              <a:t>Muchas gracias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9142C6-F25B-457E-AB2B-462CC0BE7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405" y="3991493"/>
            <a:ext cx="1575372" cy="253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9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C605-4778-4F8D-84A6-BC63BA28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20" y="113218"/>
            <a:ext cx="4615467" cy="1325563"/>
          </a:xfrm>
        </p:spPr>
        <p:txBody>
          <a:bodyPr>
            <a:normAutofit/>
          </a:bodyPr>
          <a:lstStyle/>
          <a:p>
            <a:pPr algn="just"/>
            <a:r>
              <a:rPr lang="es-CR" sz="3200" b="1" dirty="0">
                <a:solidFill>
                  <a:srgbClr val="002060"/>
                </a:solidFill>
              </a:rPr>
              <a:t>Efecto devastador de un patógeno emergente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E05C6-F27B-4259-AB9E-A0EEE2694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948"/>
          <a:stretch/>
        </p:blipFill>
        <p:spPr>
          <a:xfrm>
            <a:off x="6268163" y="3395991"/>
            <a:ext cx="5817402" cy="27506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B7181A-7390-4029-B30D-6A988C4881F9}"/>
              </a:ext>
            </a:extLst>
          </p:cNvPr>
          <p:cNvSpPr txBox="1"/>
          <p:nvPr/>
        </p:nvSpPr>
        <p:spPr>
          <a:xfrm>
            <a:off x="5277246" y="188169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3200" dirty="0">
                <a:solidFill>
                  <a:srgbClr val="002060"/>
                </a:solidFill>
              </a:rPr>
              <a:t>2013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B172C3-07E0-4CBC-954F-14A4ACA6BB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487"/>
          <a:stretch/>
        </p:blipFill>
        <p:spPr>
          <a:xfrm>
            <a:off x="6268163" y="267528"/>
            <a:ext cx="5817402" cy="2948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EC3AF0-9120-4469-B675-7EDADFB72576}"/>
              </a:ext>
            </a:extLst>
          </p:cNvPr>
          <p:cNvSpPr txBox="1"/>
          <p:nvPr/>
        </p:nvSpPr>
        <p:spPr>
          <a:xfrm>
            <a:off x="6268163" y="6326302"/>
            <a:ext cx="603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b="1" dirty="0"/>
              <a:t>EU </a:t>
            </a:r>
            <a:r>
              <a:rPr lang="es-CR" b="1" dirty="0" err="1"/>
              <a:t>science</a:t>
            </a:r>
            <a:r>
              <a:rPr lang="es-CR" b="1" dirty="0"/>
              <a:t> </a:t>
            </a:r>
            <a:r>
              <a:rPr lang="es-CR" b="1" dirty="0" err="1"/>
              <a:t>hub</a:t>
            </a:r>
            <a:r>
              <a:rPr lang="es-CR" b="1" dirty="0"/>
              <a:t>. </a:t>
            </a:r>
            <a:r>
              <a:rPr lang="es-CR" b="1" dirty="0" err="1"/>
              <a:t>Monitoring</a:t>
            </a:r>
            <a:r>
              <a:rPr lang="es-CR" b="1" dirty="0"/>
              <a:t> </a:t>
            </a:r>
            <a:r>
              <a:rPr lang="es-CR" b="1" dirty="0" err="1"/>
              <a:t>the</a:t>
            </a:r>
            <a:r>
              <a:rPr lang="es-CR" b="1" dirty="0"/>
              <a:t> </a:t>
            </a:r>
            <a:r>
              <a:rPr lang="es-CR" b="1" dirty="0" err="1"/>
              <a:t>impacts</a:t>
            </a:r>
            <a:r>
              <a:rPr lang="es-CR" b="1" dirty="0"/>
              <a:t> </a:t>
            </a:r>
            <a:r>
              <a:rPr lang="es-CR" b="1" dirty="0" err="1"/>
              <a:t>of</a:t>
            </a:r>
            <a:r>
              <a:rPr lang="es-CR" b="1" dirty="0"/>
              <a:t> </a:t>
            </a:r>
            <a:r>
              <a:rPr lang="es-CR" b="1" i="1" dirty="0" err="1"/>
              <a:t>Xylella</a:t>
            </a:r>
            <a:r>
              <a:rPr lang="es-CR" b="1" i="1" dirty="0"/>
              <a:t> fastidiosa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013EEB-A14A-474C-968E-477BD4427E17}"/>
              </a:ext>
            </a:extLst>
          </p:cNvPr>
          <p:cNvSpPr txBox="1"/>
          <p:nvPr/>
        </p:nvSpPr>
        <p:spPr>
          <a:xfrm>
            <a:off x="5240019" y="5561836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3200" dirty="0">
                <a:solidFill>
                  <a:srgbClr val="002060"/>
                </a:solidFill>
              </a:rPr>
              <a:t>2016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0E5C5F-E2EE-413E-A96C-E58A770E6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49" y="1633505"/>
            <a:ext cx="5266084" cy="36872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EFD3D6-C619-46AE-AF1E-93148C6726E8}"/>
              </a:ext>
            </a:extLst>
          </p:cNvPr>
          <p:cNvSpPr/>
          <p:nvPr/>
        </p:nvSpPr>
        <p:spPr>
          <a:xfrm>
            <a:off x="106435" y="6455118"/>
            <a:ext cx="5969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Updated pest categorization of </a:t>
            </a:r>
            <a:r>
              <a:rPr lang="en-US" i="1" dirty="0"/>
              <a:t>Xylella </a:t>
            </a:r>
            <a:r>
              <a:rPr lang="en-US" i="1" dirty="0" err="1"/>
              <a:t>fastidiosa</a:t>
            </a:r>
            <a:r>
              <a:rPr lang="en-US" dirty="0"/>
              <a:t>, EFSA journal</a:t>
            </a:r>
            <a:endParaRPr lang="es-C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30021B-6DCC-411A-B19F-ED4DBBAA2522}"/>
              </a:ext>
            </a:extLst>
          </p:cNvPr>
          <p:cNvSpPr txBox="1"/>
          <p:nvPr/>
        </p:nvSpPr>
        <p:spPr>
          <a:xfrm>
            <a:off x="131146" y="5591214"/>
            <a:ext cx="1120820" cy="58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3600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921676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FFDAA83-1C2A-4CB3-8B58-F41E99EFA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35" y="863880"/>
            <a:ext cx="6095513" cy="397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2 Rectángulo">
            <a:extLst>
              <a:ext uri="{FF2B5EF4-FFF2-40B4-BE49-F238E27FC236}">
                <a16:creationId xmlns:a16="http://schemas.microsoft.com/office/drawing/2014/main" id="{15FF850C-37AE-4134-9820-DF71E2645046}"/>
              </a:ext>
            </a:extLst>
          </p:cNvPr>
          <p:cNvSpPr/>
          <p:nvPr/>
        </p:nvSpPr>
        <p:spPr>
          <a:xfrm>
            <a:off x="301752" y="5457121"/>
            <a:ext cx="9054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“Scientists say that this suggestion is ludicrous because the Puglia strain is different from the strains used at the workshop; </a:t>
            </a:r>
            <a:r>
              <a:rPr lang="en-US" b="1" dirty="0"/>
              <a:t>the widely accepted theory is that the infection was imported with ornamental plants from Costa Rica</a:t>
            </a:r>
            <a:r>
              <a:rPr lang="en-US" dirty="0"/>
              <a:t>, where the endemic </a:t>
            </a:r>
            <a:r>
              <a:rPr lang="en-US" i="1" dirty="0" err="1"/>
              <a:t>Xylella</a:t>
            </a:r>
            <a:r>
              <a:rPr lang="en-US" i="1" dirty="0"/>
              <a:t> </a:t>
            </a:r>
            <a:r>
              <a:rPr lang="en-US" dirty="0"/>
              <a:t>strain matches the Puglia strain.”</a:t>
            </a:r>
            <a:endParaRPr lang="es-CR" dirty="0"/>
          </a:p>
        </p:txBody>
      </p:sp>
      <p:sp>
        <p:nvSpPr>
          <p:cNvPr id="7" name="3 CuadroTexto">
            <a:extLst>
              <a:ext uri="{FF2B5EF4-FFF2-40B4-BE49-F238E27FC236}">
                <a16:creationId xmlns:a16="http://schemas.microsoft.com/office/drawing/2014/main" id="{CFDB6D9F-DE07-4DEF-A62C-78B802B33E1E}"/>
              </a:ext>
            </a:extLst>
          </p:cNvPr>
          <p:cNvSpPr txBox="1"/>
          <p:nvPr/>
        </p:nvSpPr>
        <p:spPr>
          <a:xfrm>
            <a:off x="7167595" y="6384711"/>
            <a:ext cx="198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 err="1">
                <a:solidFill>
                  <a:srgbClr val="0070C0"/>
                </a:solidFill>
              </a:rPr>
              <a:t>Nature</a:t>
            </a:r>
            <a:r>
              <a:rPr lang="es-CR" dirty="0">
                <a:solidFill>
                  <a:srgbClr val="0070C0"/>
                </a:solidFill>
              </a:rPr>
              <a:t> News, 2015</a:t>
            </a:r>
          </a:p>
        </p:txBody>
      </p:sp>
      <p:sp>
        <p:nvSpPr>
          <p:cNvPr id="8" name="4 Rectángulo">
            <a:extLst>
              <a:ext uri="{FF2B5EF4-FFF2-40B4-BE49-F238E27FC236}">
                <a16:creationId xmlns:a16="http://schemas.microsoft.com/office/drawing/2014/main" id="{7445C49E-9A88-4C3A-B63F-FC20861D722C}"/>
              </a:ext>
            </a:extLst>
          </p:cNvPr>
          <p:cNvSpPr/>
          <p:nvPr/>
        </p:nvSpPr>
        <p:spPr>
          <a:xfrm>
            <a:off x="449235" y="4991196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Italian scientists vilified in wake of olive-tree deaths</a:t>
            </a:r>
            <a:endParaRPr lang="es-CR" b="1" dirty="0">
              <a:solidFill>
                <a:srgbClr val="0070C0"/>
              </a:solidFill>
            </a:endParaRPr>
          </a:p>
        </p:txBody>
      </p:sp>
      <p:pic>
        <p:nvPicPr>
          <p:cNvPr id="9" name="Imagen 9">
            <a:extLst>
              <a:ext uri="{FF2B5EF4-FFF2-40B4-BE49-F238E27FC236}">
                <a16:creationId xmlns:a16="http://schemas.microsoft.com/office/drawing/2014/main" id="{F26D655F-9161-4111-B9A1-91DDAEDF4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461" y="2406405"/>
            <a:ext cx="3546539" cy="2866228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FB76E9E7-2FF9-4ACD-9294-1FFFB6AEE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626" y="790883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5 CuadroTexto">
            <a:extLst>
              <a:ext uri="{FF2B5EF4-FFF2-40B4-BE49-F238E27FC236}">
                <a16:creationId xmlns:a16="http://schemas.microsoft.com/office/drawing/2014/main" id="{854E98AB-B97C-4B51-88E3-67F34277E8EC}"/>
              </a:ext>
            </a:extLst>
          </p:cNvPr>
          <p:cNvSpPr txBox="1"/>
          <p:nvPr/>
        </p:nvSpPr>
        <p:spPr>
          <a:xfrm>
            <a:off x="6568723" y="3167655"/>
            <a:ext cx="288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/>
              <a:t>Narciso ST53 = </a:t>
            </a:r>
            <a:r>
              <a:rPr lang="es-CR" dirty="0" err="1"/>
              <a:t>CoDiRO</a:t>
            </a:r>
            <a:r>
              <a:rPr lang="es-CR" dirty="0"/>
              <a:t> ST53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5F3B8C-36AB-45A7-B44E-F1958727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98" y="111569"/>
            <a:ext cx="7204267" cy="530773"/>
          </a:xfrm>
        </p:spPr>
        <p:txBody>
          <a:bodyPr>
            <a:normAutofit/>
          </a:bodyPr>
          <a:lstStyle/>
          <a:p>
            <a:r>
              <a:rPr lang="es-CR" sz="3200" dirty="0">
                <a:solidFill>
                  <a:srgbClr val="002060"/>
                </a:solidFill>
              </a:rPr>
              <a:t>¿Qué tiene que ver esto con Costa Rica?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86408-D769-4E62-9872-897AD8347984}"/>
              </a:ext>
            </a:extLst>
          </p:cNvPr>
          <p:cNvSpPr txBox="1"/>
          <p:nvPr/>
        </p:nvSpPr>
        <p:spPr>
          <a:xfrm>
            <a:off x="6610107" y="3709605"/>
            <a:ext cx="115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b="1" dirty="0">
                <a:solidFill>
                  <a:srgbClr val="002060"/>
                </a:solidFill>
              </a:rPr>
              <a:t>Costa Rica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A914F8-02C1-4365-B465-21D2215F8CDA}"/>
              </a:ext>
            </a:extLst>
          </p:cNvPr>
          <p:cNvSpPr txBox="1"/>
          <p:nvPr/>
        </p:nvSpPr>
        <p:spPr>
          <a:xfrm>
            <a:off x="8313799" y="3712346"/>
            <a:ext cx="663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b="1" dirty="0">
                <a:solidFill>
                  <a:srgbClr val="002060"/>
                </a:solidFill>
              </a:rPr>
              <a:t>Italia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B54FCD3-5C3A-498F-A629-3FFFBA5D26BD}"/>
              </a:ext>
            </a:extLst>
          </p:cNvPr>
          <p:cNvSpPr/>
          <p:nvPr/>
        </p:nvSpPr>
        <p:spPr>
          <a:xfrm rot="16200000">
            <a:off x="7152711" y="3510146"/>
            <a:ext cx="183137" cy="257921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B230CF1-00D1-40C4-A3C2-B8A2F9CBD383}"/>
              </a:ext>
            </a:extLst>
          </p:cNvPr>
          <p:cNvSpPr/>
          <p:nvPr/>
        </p:nvSpPr>
        <p:spPr>
          <a:xfrm rot="16200000">
            <a:off x="8550074" y="3515474"/>
            <a:ext cx="183137" cy="257921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8026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4" grpId="0"/>
      <p:bldP spid="15" grpId="0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78350-A7A6-49EA-A9E2-0FFBE44D6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8" y="209605"/>
            <a:ext cx="11260183" cy="823595"/>
          </a:xfrm>
        </p:spPr>
        <p:txBody>
          <a:bodyPr>
            <a:noAutofit/>
          </a:bodyPr>
          <a:lstStyle/>
          <a:p>
            <a:pPr algn="ctr"/>
            <a:r>
              <a:rPr lang="es-CR" sz="3600" dirty="0">
                <a:solidFill>
                  <a:srgbClr val="002060"/>
                </a:solidFill>
              </a:rPr>
              <a:t>La Universidad de Costa Rica tiene más de 20 años de realizar investigación sostenida en </a:t>
            </a:r>
            <a:r>
              <a:rPr lang="es-CR" sz="3600" i="1" dirty="0" err="1">
                <a:solidFill>
                  <a:srgbClr val="002060"/>
                </a:solidFill>
              </a:rPr>
              <a:t>Xylella</a:t>
            </a:r>
            <a:r>
              <a:rPr lang="es-CR" sz="3600" i="1" dirty="0">
                <a:solidFill>
                  <a:srgbClr val="002060"/>
                </a:solidFill>
              </a:rPr>
              <a:t> fastidiosa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B1B0E1-615D-414A-884C-3F38708D4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75" y="1306610"/>
            <a:ext cx="6003664" cy="2122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FE236-B4BF-44C4-8FC8-B5F5A9C95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17" y="3042815"/>
            <a:ext cx="3483220" cy="3444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877650-F19E-4660-8209-E564C3180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765" y="1487115"/>
            <a:ext cx="4023360" cy="5161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473058-19E3-47C7-890A-9F2EB3684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062" y="4067755"/>
            <a:ext cx="2419578" cy="2419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F6EFC9-D61D-414F-92B6-33BF22E40B04}"/>
              </a:ext>
            </a:extLst>
          </p:cNvPr>
          <p:cNvSpPr txBox="1"/>
          <p:nvPr/>
        </p:nvSpPr>
        <p:spPr>
          <a:xfrm>
            <a:off x="4877009" y="6216770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b="1" dirty="0">
                <a:solidFill>
                  <a:srgbClr val="002060"/>
                </a:solidFill>
              </a:rPr>
              <a:t>Punto de partida</a:t>
            </a:r>
          </a:p>
        </p:txBody>
      </p:sp>
    </p:spTree>
    <p:extLst>
      <p:ext uri="{BB962C8B-B14F-4D97-AF65-F5344CB8AC3E}">
        <p14:creationId xmlns:p14="http://schemas.microsoft.com/office/powerpoint/2010/main" val="90109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E18F-E093-466F-882A-D1BF0DC11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08" y="234496"/>
            <a:ext cx="11717383" cy="758281"/>
          </a:xfrm>
        </p:spPr>
        <p:txBody>
          <a:bodyPr>
            <a:noAutofit/>
          </a:bodyPr>
          <a:lstStyle/>
          <a:p>
            <a:pPr algn="ctr"/>
            <a:r>
              <a:rPr lang="es-CR" sz="3600" dirty="0">
                <a:solidFill>
                  <a:srgbClr val="002060"/>
                </a:solidFill>
              </a:rPr>
              <a:t>El proceso empieza con la conformación del consorcio y la propuesta de acuerdo al perfil temático de los “</a:t>
            </a:r>
            <a:r>
              <a:rPr lang="es-CR" sz="3600" dirty="0" err="1">
                <a:solidFill>
                  <a:srgbClr val="002060"/>
                </a:solidFill>
              </a:rPr>
              <a:t>calls</a:t>
            </a:r>
            <a:r>
              <a:rPr lang="es-CR" sz="3600" dirty="0">
                <a:solidFill>
                  <a:srgbClr val="002060"/>
                </a:solidFill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09184D-8F64-4A75-8A13-67D95552E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1842"/>
            <a:ext cx="6230984" cy="3115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3DD6AB-65AA-46CA-AC36-DDD79E914809}"/>
              </a:ext>
            </a:extLst>
          </p:cNvPr>
          <p:cNvSpPr txBox="1"/>
          <p:nvPr/>
        </p:nvSpPr>
        <p:spPr>
          <a:xfrm>
            <a:off x="6545837" y="2339667"/>
            <a:ext cx="52364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s-CR" dirty="0">
                <a:solidFill>
                  <a:srgbClr val="002060"/>
                </a:solidFill>
              </a:rPr>
              <a:t>Conozca el sistema y el flujo de trabajo.</a:t>
            </a:r>
          </a:p>
          <a:p>
            <a:pPr algn="just"/>
            <a:endParaRPr lang="es-CR" dirty="0">
              <a:solidFill>
                <a:srgbClr val="002060"/>
              </a:solidFill>
            </a:endParaRPr>
          </a:p>
          <a:p>
            <a:pPr algn="just"/>
            <a:r>
              <a:rPr lang="es-CR" dirty="0">
                <a:solidFill>
                  <a:srgbClr val="002060"/>
                </a:solidFill>
              </a:rPr>
              <a:t>2. Participe activamente en la propuesta y revise </a:t>
            </a:r>
          </a:p>
          <a:p>
            <a:pPr algn="just"/>
            <a:r>
              <a:rPr lang="es-CR" dirty="0">
                <a:solidFill>
                  <a:srgbClr val="002060"/>
                </a:solidFill>
              </a:rPr>
              <a:t>detalladamente la contribución en la misma. </a:t>
            </a:r>
          </a:p>
          <a:p>
            <a:pPr algn="just"/>
            <a:endParaRPr lang="es-CR" dirty="0">
              <a:solidFill>
                <a:srgbClr val="002060"/>
              </a:solidFill>
            </a:endParaRPr>
          </a:p>
          <a:p>
            <a:pPr algn="just"/>
            <a:r>
              <a:rPr lang="es-CR" dirty="0">
                <a:solidFill>
                  <a:srgbClr val="002060"/>
                </a:solidFill>
              </a:rPr>
              <a:t>3. Es muy importante comprometerse a realizar </a:t>
            </a:r>
          </a:p>
          <a:p>
            <a:pPr algn="just"/>
            <a:r>
              <a:rPr lang="es-CR" dirty="0">
                <a:solidFill>
                  <a:srgbClr val="002060"/>
                </a:solidFill>
              </a:rPr>
              <a:t>actividades que estén al alcance verdadero de</a:t>
            </a:r>
          </a:p>
          <a:p>
            <a:pPr algn="just"/>
            <a:r>
              <a:rPr lang="es-CR" dirty="0">
                <a:solidFill>
                  <a:srgbClr val="002060"/>
                </a:solidFill>
              </a:rPr>
              <a:t>su capacidad instalada y metodológica. </a:t>
            </a:r>
          </a:p>
          <a:p>
            <a:pPr algn="just"/>
            <a:endParaRPr lang="es-CR" dirty="0">
              <a:solidFill>
                <a:srgbClr val="002060"/>
              </a:solidFill>
            </a:endParaRPr>
          </a:p>
          <a:p>
            <a:pPr marL="342900" indent="-342900" algn="just">
              <a:buAutoNum type="arabicPeriod" startAt="4"/>
            </a:pPr>
            <a:r>
              <a:rPr lang="es-CR" dirty="0">
                <a:solidFill>
                  <a:srgbClr val="002060"/>
                </a:solidFill>
              </a:rPr>
              <a:t>Definir los presupuestos de acuerdo a</a:t>
            </a:r>
          </a:p>
          <a:p>
            <a:pPr algn="just"/>
            <a:r>
              <a:rPr lang="es-CR" dirty="0">
                <a:solidFill>
                  <a:srgbClr val="002060"/>
                </a:solidFill>
              </a:rPr>
              <a:t>las actividades comprometidas a realizar. </a:t>
            </a:r>
          </a:p>
          <a:p>
            <a:pPr algn="just"/>
            <a:r>
              <a:rPr lang="es-CR" dirty="0">
                <a:solidFill>
                  <a:srgbClr val="002060"/>
                </a:solidFill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952BE6-6585-47A3-A5F5-C65FA4C0D494}"/>
              </a:ext>
            </a:extLst>
          </p:cNvPr>
          <p:cNvSpPr txBox="1"/>
          <p:nvPr/>
        </p:nvSpPr>
        <p:spPr>
          <a:xfrm>
            <a:off x="6545838" y="1546979"/>
            <a:ext cx="1702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3200" b="1" dirty="0"/>
              <a:t>Consejos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CBA7CF-993E-479D-A6ED-12200C97DE25}"/>
              </a:ext>
            </a:extLst>
          </p:cNvPr>
          <p:cNvSpPr txBox="1"/>
          <p:nvPr/>
        </p:nvSpPr>
        <p:spPr>
          <a:xfrm>
            <a:off x="237308" y="6254172"/>
            <a:ext cx="8557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b="1" dirty="0"/>
              <a:t>Cuando el proyecto está en ejecución es más complicado en algunos casos hacer ajustes</a:t>
            </a:r>
          </a:p>
        </p:txBody>
      </p:sp>
      <p:pic>
        <p:nvPicPr>
          <p:cNvPr id="8194" name="Picture 2" descr="Horizonte 2020: cómo se solicitan estas ayudas para startups">
            <a:extLst>
              <a:ext uri="{FF2B5EF4-FFF2-40B4-BE49-F238E27FC236}">
                <a16:creationId xmlns:a16="http://schemas.microsoft.com/office/drawing/2014/main" id="{E16A064E-6CF6-41CD-A9A5-FBA6B17A5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381" y="4519180"/>
            <a:ext cx="30765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41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D05437-8985-44EA-A0F2-6950870E7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61" y="112912"/>
            <a:ext cx="10515600" cy="575401"/>
          </a:xfrm>
        </p:spPr>
        <p:txBody>
          <a:bodyPr>
            <a:normAutofit fontScale="90000"/>
          </a:bodyPr>
          <a:lstStyle/>
          <a:p>
            <a:r>
              <a:rPr lang="es-CR" dirty="0">
                <a:solidFill>
                  <a:srgbClr val="002060"/>
                </a:solidFill>
              </a:rPr>
              <a:t>Grant </a:t>
            </a:r>
            <a:r>
              <a:rPr lang="es-CR" dirty="0" err="1">
                <a:solidFill>
                  <a:srgbClr val="002060"/>
                </a:solidFill>
              </a:rPr>
              <a:t>Agreement</a:t>
            </a:r>
            <a:r>
              <a:rPr lang="es-CR" dirty="0">
                <a:solidFill>
                  <a:srgbClr val="002060"/>
                </a:solidFill>
              </a:rPr>
              <a:t>      </a:t>
            </a:r>
            <a:r>
              <a:rPr lang="es-CR" dirty="0" err="1">
                <a:solidFill>
                  <a:srgbClr val="002060"/>
                </a:solidFill>
              </a:rPr>
              <a:t>Consortium</a:t>
            </a:r>
            <a:r>
              <a:rPr lang="es-CR" dirty="0">
                <a:solidFill>
                  <a:srgbClr val="002060"/>
                </a:solidFill>
              </a:rPr>
              <a:t> </a:t>
            </a:r>
            <a:r>
              <a:rPr lang="es-CR" dirty="0" err="1">
                <a:solidFill>
                  <a:srgbClr val="002060"/>
                </a:solidFill>
              </a:rPr>
              <a:t>Agreement</a:t>
            </a:r>
            <a:endParaRPr lang="es-CR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D52B21-26CF-4297-B13E-B1A838343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03380"/>
            <a:ext cx="3919674" cy="38676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8E1F50-E3A4-409E-8140-BC43A05245B6}"/>
              </a:ext>
            </a:extLst>
          </p:cNvPr>
          <p:cNvSpPr txBox="1"/>
          <p:nvPr/>
        </p:nvSpPr>
        <p:spPr>
          <a:xfrm>
            <a:off x="285681" y="5671023"/>
            <a:ext cx="3775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>
                <a:solidFill>
                  <a:srgbClr val="002060"/>
                </a:solidFill>
              </a:rPr>
              <a:t>Revisión. Protección de intereses</a:t>
            </a:r>
          </a:p>
          <a:p>
            <a:r>
              <a:rPr lang="es-CR" dirty="0">
                <a:solidFill>
                  <a:srgbClr val="002060"/>
                </a:solidFill>
              </a:rPr>
              <a:t>Institucionales en el marco del Consorcio de Investigación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CDD578-1100-49BB-925F-F4CA90567C56}"/>
              </a:ext>
            </a:extLst>
          </p:cNvPr>
          <p:cNvSpPr txBox="1"/>
          <p:nvPr/>
        </p:nvSpPr>
        <p:spPr>
          <a:xfrm>
            <a:off x="948125" y="1220674"/>
            <a:ext cx="1931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/>
              <a:t>Preparación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D27412-4B8B-49E6-B881-CE9FA1D88E29}"/>
              </a:ext>
            </a:extLst>
          </p:cNvPr>
          <p:cNvCxnSpPr>
            <a:cxnSpLocks/>
          </p:cNvCxnSpPr>
          <p:nvPr/>
        </p:nvCxnSpPr>
        <p:spPr>
          <a:xfrm>
            <a:off x="4188970" y="1040749"/>
            <a:ext cx="0" cy="528850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EB0A5BD-FD6A-43FC-B1FA-9AEBB402A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213" y="1220674"/>
            <a:ext cx="5723345" cy="3893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E1B205-8C21-4FCA-A42C-900CA91ED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928" y="3940403"/>
            <a:ext cx="3913617" cy="23474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A581D1-A56F-4C0F-A19C-0BA0F058E900}"/>
              </a:ext>
            </a:extLst>
          </p:cNvPr>
          <p:cNvSpPr txBox="1"/>
          <p:nvPr/>
        </p:nvSpPr>
        <p:spPr>
          <a:xfrm>
            <a:off x="8250928" y="6384861"/>
            <a:ext cx="5128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>
                <a:solidFill>
                  <a:srgbClr val="002060"/>
                </a:solidFill>
              </a:rPr>
              <a:t>El documento es de consulta obligatoria</a:t>
            </a:r>
          </a:p>
          <a:p>
            <a:endParaRPr lang="es-CR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360C1B-B0B2-40BA-9B11-714600964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5470" y="215813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7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19D4F-6F37-4C32-834D-7290D284B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09" y="0"/>
            <a:ext cx="10515600" cy="746223"/>
          </a:xfrm>
        </p:spPr>
        <p:txBody>
          <a:bodyPr>
            <a:normAutofit fontScale="90000"/>
          </a:bodyPr>
          <a:lstStyle/>
          <a:p>
            <a:r>
              <a:rPr lang="es-CR" dirty="0">
                <a:solidFill>
                  <a:srgbClr val="002060"/>
                </a:solidFill>
              </a:rPr>
              <a:t>Es importante conocer la estructura del sistema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BAE94D-3611-4F9C-A6A4-F40A8FD30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58" y="1012897"/>
            <a:ext cx="7397405" cy="42031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5E8EA4-1E1D-4DBA-A6C0-19B770EA6311}"/>
              </a:ext>
            </a:extLst>
          </p:cNvPr>
          <p:cNvSpPr txBox="1"/>
          <p:nvPr/>
        </p:nvSpPr>
        <p:spPr>
          <a:xfrm>
            <a:off x="126609" y="5717901"/>
            <a:ext cx="11317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>
                <a:solidFill>
                  <a:srgbClr val="002060"/>
                </a:solidFill>
              </a:rPr>
              <a:t>Todos los trámites y gestiones se hacen a través de la plataforma correspondiente de acuerdo a las condiciones del GA.</a:t>
            </a:r>
          </a:p>
          <a:p>
            <a:endParaRPr lang="es-CR" dirty="0">
              <a:solidFill>
                <a:srgbClr val="002060"/>
              </a:solidFill>
            </a:endParaRPr>
          </a:p>
          <a:p>
            <a:r>
              <a:rPr lang="es-CR" dirty="0">
                <a:solidFill>
                  <a:srgbClr val="002060"/>
                </a:solidFill>
              </a:rPr>
              <a:t>La autenticación de las personas dentro de la Institución que cumplen con diferentes funciones.</a:t>
            </a:r>
          </a:p>
        </p:txBody>
      </p:sp>
      <p:pic>
        <p:nvPicPr>
          <p:cNvPr id="2050" name="Picture 2" descr="Editorial Universidad de Costa Rica">
            <a:extLst>
              <a:ext uri="{FF2B5EF4-FFF2-40B4-BE49-F238E27FC236}">
                <a16:creationId xmlns:a16="http://schemas.microsoft.com/office/drawing/2014/main" id="{6118BF0E-60D9-4B4E-97A5-C3EBC5EDA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842" y="4082003"/>
            <a:ext cx="2447200" cy="92333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icio">
            <a:extLst>
              <a:ext uri="{FF2B5EF4-FFF2-40B4-BE49-F238E27FC236}">
                <a16:creationId xmlns:a16="http://schemas.microsoft.com/office/drawing/2014/main" id="{62AFF96A-499A-41BD-A966-673C61AF8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842" y="2839645"/>
            <a:ext cx="2447200" cy="78483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4F2BED-2B7B-4B5B-8460-5A250F0F5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63" y="1012897"/>
            <a:ext cx="1574292" cy="15568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7E7A98-B2E2-4911-81C1-E445BE86E056}"/>
              </a:ext>
            </a:extLst>
          </p:cNvPr>
          <p:cNvSpPr/>
          <p:nvPr/>
        </p:nvSpPr>
        <p:spPr>
          <a:xfrm>
            <a:off x="5785370" y="2791475"/>
            <a:ext cx="808635" cy="19866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8A0DC-D11C-407C-8E44-A323B4D2422A}"/>
              </a:ext>
            </a:extLst>
          </p:cNvPr>
          <p:cNvSpPr/>
          <p:nvPr/>
        </p:nvSpPr>
        <p:spPr>
          <a:xfrm>
            <a:off x="6668905" y="2794675"/>
            <a:ext cx="808635" cy="198664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2DA1CB-1713-49B3-A276-8ECF502ADA4C}"/>
              </a:ext>
            </a:extLst>
          </p:cNvPr>
          <p:cNvSpPr/>
          <p:nvPr/>
        </p:nvSpPr>
        <p:spPr>
          <a:xfrm rot="5400000">
            <a:off x="6117060" y="1116851"/>
            <a:ext cx="990141" cy="24554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1400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E08C1-696F-44DE-B767-77A149458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10" y="2116589"/>
            <a:ext cx="4952825" cy="3661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DC218D-0105-4BC5-ABED-323FB3221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11" y="227783"/>
            <a:ext cx="5674822" cy="1600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D51EC8-5A95-4EBD-BA82-EB4F56534C23}"/>
              </a:ext>
            </a:extLst>
          </p:cNvPr>
          <p:cNvSpPr txBox="1"/>
          <p:nvPr/>
        </p:nvSpPr>
        <p:spPr>
          <a:xfrm>
            <a:off x="1730326" y="5777837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3600" dirty="0"/>
              <a:t>2015-2019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A993FE-9287-45A5-944F-93F609334B2B}"/>
              </a:ext>
            </a:extLst>
          </p:cNvPr>
          <p:cNvSpPr/>
          <p:nvPr/>
        </p:nvSpPr>
        <p:spPr>
          <a:xfrm>
            <a:off x="6353198" y="6239502"/>
            <a:ext cx="480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R" b="1" dirty="0">
                <a:solidFill>
                  <a:srgbClr val="002060"/>
                </a:solidFill>
              </a:rPr>
              <a:t>Más información https://www.ponteproject.eu/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3A3333-F647-49F3-91B8-9CA01D277056}"/>
              </a:ext>
            </a:extLst>
          </p:cNvPr>
          <p:cNvSpPr txBox="1"/>
          <p:nvPr/>
        </p:nvSpPr>
        <p:spPr>
          <a:xfrm>
            <a:off x="6353198" y="1027906"/>
            <a:ext cx="4878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3600" dirty="0">
                <a:solidFill>
                  <a:srgbClr val="002060"/>
                </a:solidFill>
              </a:rPr>
              <a:t>Características Generales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6A6B3B-87BA-4AB9-B7EB-BD6919ABB689}"/>
              </a:ext>
            </a:extLst>
          </p:cNvPr>
          <p:cNvSpPr txBox="1"/>
          <p:nvPr/>
        </p:nvSpPr>
        <p:spPr>
          <a:xfrm>
            <a:off x="6469768" y="2156184"/>
            <a:ext cx="549541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b="1" dirty="0">
                <a:solidFill>
                  <a:srgbClr val="002060"/>
                </a:solidFill>
              </a:rPr>
              <a:t>Nombre:</a:t>
            </a:r>
            <a:r>
              <a:rPr lang="es-CR" dirty="0"/>
              <a:t> </a:t>
            </a:r>
            <a:r>
              <a:rPr lang="es-CR" b="1" dirty="0" err="1"/>
              <a:t>P</a:t>
            </a:r>
            <a:r>
              <a:rPr lang="es-CR" dirty="0" err="1"/>
              <a:t>ests</a:t>
            </a:r>
            <a:r>
              <a:rPr lang="es-CR" dirty="0"/>
              <a:t> </a:t>
            </a:r>
            <a:r>
              <a:rPr lang="es-CR" b="1" dirty="0" err="1"/>
              <a:t>O</a:t>
            </a:r>
            <a:r>
              <a:rPr lang="es-CR" dirty="0" err="1"/>
              <a:t>rganisms</a:t>
            </a:r>
            <a:r>
              <a:rPr lang="es-CR" dirty="0"/>
              <a:t> </a:t>
            </a:r>
            <a:r>
              <a:rPr lang="es-CR" b="1" dirty="0" err="1"/>
              <a:t>T</a:t>
            </a:r>
            <a:r>
              <a:rPr lang="es-CR" dirty="0" err="1"/>
              <a:t>hreathening</a:t>
            </a:r>
            <a:r>
              <a:rPr lang="es-CR" dirty="0"/>
              <a:t> </a:t>
            </a:r>
            <a:r>
              <a:rPr lang="es-CR" b="1" dirty="0" err="1"/>
              <a:t>E</a:t>
            </a:r>
            <a:r>
              <a:rPr lang="es-CR" dirty="0" err="1"/>
              <a:t>urope</a:t>
            </a:r>
            <a:endParaRPr lang="es-CR" dirty="0"/>
          </a:p>
          <a:p>
            <a:endParaRPr lang="es-CR" dirty="0"/>
          </a:p>
          <a:p>
            <a:r>
              <a:rPr lang="es-CR" b="1" dirty="0">
                <a:solidFill>
                  <a:srgbClr val="002060"/>
                </a:solidFill>
              </a:rPr>
              <a:t>Duración:</a:t>
            </a:r>
            <a:r>
              <a:rPr lang="es-CR" dirty="0"/>
              <a:t> 48 meses</a:t>
            </a:r>
          </a:p>
          <a:p>
            <a:endParaRPr lang="es-CR" dirty="0"/>
          </a:p>
          <a:p>
            <a:r>
              <a:rPr lang="es-CR" b="1" dirty="0">
                <a:solidFill>
                  <a:srgbClr val="002060"/>
                </a:solidFill>
              </a:rPr>
              <a:t>Participantes:</a:t>
            </a:r>
            <a:r>
              <a:rPr lang="es-CR" dirty="0"/>
              <a:t> 25 Instituciones</a:t>
            </a:r>
          </a:p>
          <a:p>
            <a:endParaRPr lang="es-CR" dirty="0"/>
          </a:p>
          <a:p>
            <a:r>
              <a:rPr lang="es-CR" b="1" dirty="0">
                <a:solidFill>
                  <a:srgbClr val="002060"/>
                </a:solidFill>
              </a:rPr>
              <a:t>Países: </a:t>
            </a:r>
            <a:r>
              <a:rPr lang="es-CR" dirty="0"/>
              <a:t>14 países</a:t>
            </a:r>
          </a:p>
          <a:p>
            <a:endParaRPr lang="es-CR" dirty="0"/>
          </a:p>
          <a:p>
            <a:r>
              <a:rPr lang="es-CR" b="1" dirty="0">
                <a:solidFill>
                  <a:srgbClr val="002060"/>
                </a:solidFill>
              </a:rPr>
              <a:t>Financiamiento:</a:t>
            </a:r>
            <a:r>
              <a:rPr lang="es-CR" dirty="0"/>
              <a:t>  ̴6 millones de euros  (120000 euros CR)</a:t>
            </a:r>
          </a:p>
          <a:p>
            <a:endParaRPr lang="es-CR" dirty="0"/>
          </a:p>
          <a:p>
            <a:r>
              <a:rPr lang="es-CR" b="1" dirty="0"/>
              <a:t>Número de proyecto:  </a:t>
            </a:r>
            <a:r>
              <a:rPr lang="es-CR" dirty="0"/>
              <a:t>635646 </a:t>
            </a:r>
          </a:p>
        </p:txBody>
      </p:sp>
    </p:spTree>
    <p:extLst>
      <p:ext uri="{BB962C8B-B14F-4D97-AF65-F5344CB8AC3E}">
        <p14:creationId xmlns:p14="http://schemas.microsoft.com/office/powerpoint/2010/main" val="211167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654</Words>
  <Application>Microsoft Office PowerPoint</Application>
  <PresentationFormat>Widescreen</PresentationFormat>
  <Paragraphs>126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Experiencia en la participación y ejecución de proyectos del programa H2020 Unión Europea</vt:lpstr>
      <vt:lpstr>Efecto devastador de un patógeno emergente</vt:lpstr>
      <vt:lpstr>Efecto devastador de un patógeno emergente</vt:lpstr>
      <vt:lpstr>¿Qué tiene que ver esto con Costa Rica?</vt:lpstr>
      <vt:lpstr>La Universidad de Costa Rica tiene más de 20 años de realizar investigación sostenida en Xylella fastidiosa</vt:lpstr>
      <vt:lpstr>El proceso empieza con la conformación del consorcio y la propuesta de acuerdo al perfil temático de los “calls”</vt:lpstr>
      <vt:lpstr>Grant Agreement      Consortium Agreement</vt:lpstr>
      <vt:lpstr>Es importante conocer la estructura del sistema </vt:lpstr>
      <vt:lpstr>PowerPoint Presentation</vt:lpstr>
      <vt:lpstr>PowerPoint Presentation</vt:lpstr>
      <vt:lpstr>PowerPoint Presentation</vt:lpstr>
      <vt:lpstr>PowerPoint Presentation</vt:lpstr>
      <vt:lpstr>Estructura de los proyectos</vt:lpstr>
      <vt:lpstr>PowerPoint Presentation</vt:lpstr>
      <vt:lpstr>Reportes técnicos y financieros </vt:lpstr>
      <vt:lpstr>Visibilización de la Institución a través de la competencia científica </vt:lpstr>
      <vt:lpstr>Consolidación de alianzas estratégicas de colaboración </vt:lpstr>
      <vt:lpstr>Producción y Divulgación</vt:lpstr>
      <vt:lpstr>Captación de recursos. Contratación de personal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</dc:creator>
  <cp:lastModifiedBy>Carlos</cp:lastModifiedBy>
  <cp:revision>57</cp:revision>
  <dcterms:created xsi:type="dcterms:W3CDTF">2020-09-02T22:30:23Z</dcterms:created>
  <dcterms:modified xsi:type="dcterms:W3CDTF">2020-09-04T20:52:39Z</dcterms:modified>
</cp:coreProperties>
</file>