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3" r:id="rId3"/>
    <p:sldId id="261" r:id="rId4"/>
    <p:sldId id="262" r:id="rId5"/>
    <p:sldId id="274" r:id="rId6"/>
    <p:sldId id="275" r:id="rId7"/>
    <p:sldId id="276" r:id="rId8"/>
    <p:sldId id="277" r:id="rId9"/>
    <p:sldId id="263" r:id="rId10"/>
    <p:sldId id="280" r:id="rId11"/>
    <p:sldId id="257" r:id="rId12"/>
    <p:sldId id="258" r:id="rId13"/>
    <p:sldId id="278" r:id="rId14"/>
    <p:sldId id="279" r:id="rId15"/>
    <p:sldId id="281" r:id="rId16"/>
    <p:sldId id="285" r:id="rId17"/>
    <p:sldId id="286" r:id="rId18"/>
    <p:sldId id="287" r:id="rId19"/>
    <p:sldId id="288" r:id="rId20"/>
    <p:sldId id="289" r:id="rId21"/>
    <p:sldId id="269" r:id="rId22"/>
    <p:sldId id="270" r:id="rId23"/>
    <p:sldId id="272" r:id="rId24"/>
    <p:sldId id="290" r:id="rId25"/>
    <p:sldId id="291" r:id="rId26"/>
    <p:sldId id="292" r:id="rId27"/>
    <p:sldId id="282" r:id="rId28"/>
    <p:sldId id="293" r:id="rId29"/>
    <p:sldId id="294" r:id="rId30"/>
    <p:sldId id="295" r:id="rId31"/>
    <p:sldId id="297" r:id="rId32"/>
    <p:sldId id="299" r:id="rId3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F5897732-7592-426E-80C5-8C2B0B6F90D5}" type="datetimeFigureOut">
              <a:rPr lang="fr-FR" smtClean="0"/>
              <a:t>02/05/2019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231AE2-C4A4-4223-B96F-9BBE0F9E5B77}" type="slidenum">
              <a:rPr lang="fr-FR" smtClean="0"/>
              <a:t>‹Nº›</a:t>
            </a:fld>
            <a:endParaRPr lang="fr-FR"/>
          </a:p>
        </p:txBody>
      </p:sp>
    </p:spTree>
    <p:extLst>
      <p:ext uri="{BB962C8B-B14F-4D97-AF65-F5344CB8AC3E}">
        <p14:creationId xmlns:p14="http://schemas.microsoft.com/office/powerpoint/2010/main" val="33219348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897732-7592-426E-80C5-8C2B0B6F90D5}" type="datetimeFigureOut">
              <a:rPr lang="fr-FR" smtClean="0"/>
              <a:t>02/05/2019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231AE2-C4A4-4223-B96F-9BBE0F9E5B77}" type="slidenum">
              <a:rPr lang="fr-FR" smtClean="0"/>
              <a:t>‹Nº›</a:t>
            </a:fld>
            <a:endParaRPr lang="fr-FR"/>
          </a:p>
        </p:txBody>
      </p:sp>
    </p:spTree>
    <p:extLst>
      <p:ext uri="{BB962C8B-B14F-4D97-AF65-F5344CB8AC3E}">
        <p14:creationId xmlns:p14="http://schemas.microsoft.com/office/powerpoint/2010/main" val="841141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897732-7592-426E-80C5-8C2B0B6F90D5}" type="datetimeFigureOut">
              <a:rPr lang="fr-FR" smtClean="0"/>
              <a:t>02/05/2019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231AE2-C4A4-4223-B96F-9BBE0F9E5B77}" type="slidenum">
              <a:rPr lang="fr-FR" smtClean="0"/>
              <a:t>‹Nº›</a:t>
            </a:fld>
            <a:endParaRPr lang="fr-FR"/>
          </a:p>
        </p:txBody>
      </p:sp>
    </p:spTree>
    <p:extLst>
      <p:ext uri="{BB962C8B-B14F-4D97-AF65-F5344CB8AC3E}">
        <p14:creationId xmlns:p14="http://schemas.microsoft.com/office/powerpoint/2010/main" val="29482536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5897732-7592-426E-80C5-8C2B0B6F90D5}" type="datetimeFigureOut">
              <a:rPr lang="fr-FR" smtClean="0"/>
              <a:t>02/05/2019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231AE2-C4A4-4223-B96F-9BBE0F9E5B77}" type="slidenum">
              <a:rPr lang="fr-FR" smtClean="0"/>
              <a:t>‹Nº›</a:t>
            </a:fld>
            <a:endParaRPr lang="fr-FR"/>
          </a:p>
        </p:txBody>
      </p:sp>
    </p:spTree>
    <p:extLst>
      <p:ext uri="{BB962C8B-B14F-4D97-AF65-F5344CB8AC3E}">
        <p14:creationId xmlns:p14="http://schemas.microsoft.com/office/powerpoint/2010/main" val="4141606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F5897732-7592-426E-80C5-8C2B0B6F90D5}" type="datetimeFigureOut">
              <a:rPr lang="fr-FR" smtClean="0"/>
              <a:t>02/05/2019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C231AE2-C4A4-4223-B96F-9BBE0F9E5B77}" type="slidenum">
              <a:rPr lang="fr-FR" smtClean="0"/>
              <a:t>‹Nº›</a:t>
            </a:fld>
            <a:endParaRPr lang="fr-FR"/>
          </a:p>
        </p:txBody>
      </p:sp>
    </p:spTree>
    <p:extLst>
      <p:ext uri="{BB962C8B-B14F-4D97-AF65-F5344CB8AC3E}">
        <p14:creationId xmlns:p14="http://schemas.microsoft.com/office/powerpoint/2010/main" val="3657412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5897732-7592-426E-80C5-8C2B0B6F90D5}" type="datetimeFigureOut">
              <a:rPr lang="fr-FR" smtClean="0"/>
              <a:t>02/05/2019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231AE2-C4A4-4223-B96F-9BBE0F9E5B77}" type="slidenum">
              <a:rPr lang="fr-FR" smtClean="0"/>
              <a:t>‹Nº›</a:t>
            </a:fld>
            <a:endParaRPr lang="fr-FR"/>
          </a:p>
        </p:txBody>
      </p:sp>
    </p:spTree>
    <p:extLst>
      <p:ext uri="{BB962C8B-B14F-4D97-AF65-F5344CB8AC3E}">
        <p14:creationId xmlns:p14="http://schemas.microsoft.com/office/powerpoint/2010/main" val="23054446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5897732-7592-426E-80C5-8C2B0B6F90D5}" type="datetimeFigureOut">
              <a:rPr lang="fr-FR" smtClean="0"/>
              <a:t>02/05/2019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C231AE2-C4A4-4223-B96F-9BBE0F9E5B77}" type="slidenum">
              <a:rPr lang="fr-FR" smtClean="0"/>
              <a:t>‹Nº›</a:t>
            </a:fld>
            <a:endParaRPr lang="fr-FR"/>
          </a:p>
        </p:txBody>
      </p:sp>
    </p:spTree>
    <p:extLst>
      <p:ext uri="{BB962C8B-B14F-4D97-AF65-F5344CB8AC3E}">
        <p14:creationId xmlns:p14="http://schemas.microsoft.com/office/powerpoint/2010/main" val="2028708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5897732-7592-426E-80C5-8C2B0B6F90D5}" type="datetimeFigureOut">
              <a:rPr lang="fr-FR" smtClean="0"/>
              <a:t>02/05/2019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C231AE2-C4A4-4223-B96F-9BBE0F9E5B77}" type="slidenum">
              <a:rPr lang="fr-FR" smtClean="0"/>
              <a:t>‹Nº›</a:t>
            </a:fld>
            <a:endParaRPr lang="fr-FR"/>
          </a:p>
        </p:txBody>
      </p:sp>
    </p:spTree>
    <p:extLst>
      <p:ext uri="{BB962C8B-B14F-4D97-AF65-F5344CB8AC3E}">
        <p14:creationId xmlns:p14="http://schemas.microsoft.com/office/powerpoint/2010/main" val="2784638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5897732-7592-426E-80C5-8C2B0B6F90D5}" type="datetimeFigureOut">
              <a:rPr lang="fr-FR" smtClean="0"/>
              <a:t>02/05/2019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C231AE2-C4A4-4223-B96F-9BBE0F9E5B77}" type="slidenum">
              <a:rPr lang="fr-FR" smtClean="0"/>
              <a:t>‹Nº›</a:t>
            </a:fld>
            <a:endParaRPr lang="fr-FR"/>
          </a:p>
        </p:txBody>
      </p:sp>
    </p:spTree>
    <p:extLst>
      <p:ext uri="{BB962C8B-B14F-4D97-AF65-F5344CB8AC3E}">
        <p14:creationId xmlns:p14="http://schemas.microsoft.com/office/powerpoint/2010/main" val="4045445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5897732-7592-426E-80C5-8C2B0B6F90D5}" type="datetimeFigureOut">
              <a:rPr lang="fr-FR" smtClean="0"/>
              <a:t>02/05/2019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231AE2-C4A4-4223-B96F-9BBE0F9E5B77}" type="slidenum">
              <a:rPr lang="fr-FR" smtClean="0"/>
              <a:t>‹Nº›</a:t>
            </a:fld>
            <a:endParaRPr lang="fr-FR"/>
          </a:p>
        </p:txBody>
      </p:sp>
    </p:spTree>
    <p:extLst>
      <p:ext uri="{BB962C8B-B14F-4D97-AF65-F5344CB8AC3E}">
        <p14:creationId xmlns:p14="http://schemas.microsoft.com/office/powerpoint/2010/main" val="12810769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F5897732-7592-426E-80C5-8C2B0B6F90D5}" type="datetimeFigureOut">
              <a:rPr lang="fr-FR" smtClean="0"/>
              <a:t>02/05/2019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C231AE2-C4A4-4223-B96F-9BBE0F9E5B77}" type="slidenum">
              <a:rPr lang="fr-FR" smtClean="0"/>
              <a:t>‹Nº›</a:t>
            </a:fld>
            <a:endParaRPr lang="fr-FR"/>
          </a:p>
        </p:txBody>
      </p:sp>
    </p:spTree>
    <p:extLst>
      <p:ext uri="{BB962C8B-B14F-4D97-AF65-F5344CB8AC3E}">
        <p14:creationId xmlns:p14="http://schemas.microsoft.com/office/powerpoint/2010/main" val="2226608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897732-7592-426E-80C5-8C2B0B6F90D5}" type="datetimeFigureOut">
              <a:rPr lang="fr-FR" smtClean="0"/>
              <a:t>02/05/2019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231AE2-C4A4-4223-B96F-9BBE0F9E5B77}" type="slidenum">
              <a:rPr lang="fr-FR" smtClean="0"/>
              <a:t>‹Nº›</a:t>
            </a:fld>
            <a:endParaRPr lang="fr-FR"/>
          </a:p>
        </p:txBody>
      </p:sp>
    </p:spTree>
    <p:extLst>
      <p:ext uri="{BB962C8B-B14F-4D97-AF65-F5344CB8AC3E}">
        <p14:creationId xmlns:p14="http://schemas.microsoft.com/office/powerpoint/2010/main" val="38599175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hyperlink" Target="https://foreignpolicy.com/author/joshua-e-keating/" TargetMode="External"/><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00363" y="508000"/>
            <a:ext cx="11102109" cy="3001963"/>
          </a:xfrm>
        </p:spPr>
        <p:txBody>
          <a:bodyPr>
            <a:normAutofit/>
          </a:bodyPr>
          <a:lstStyle/>
          <a:p>
            <a:r>
              <a:rPr lang="es-ES" sz="5400" b="1" dirty="0">
                <a:latin typeface="+mn-lt"/>
              </a:rPr>
              <a:t>Innovación invertida e innovación </a:t>
            </a:r>
            <a:r>
              <a:rPr lang="es-ES" sz="5400" b="1" dirty="0" smtClean="0">
                <a:latin typeface="+mn-lt"/>
              </a:rPr>
              <a:t>frugal en </a:t>
            </a:r>
            <a:r>
              <a:rPr lang="es-ES" sz="5400" b="1" dirty="0">
                <a:latin typeface="+mn-lt"/>
              </a:rPr>
              <a:t>el mundo de la salud</a:t>
            </a:r>
            <a:br>
              <a:rPr lang="es-ES" sz="5400" b="1" dirty="0">
                <a:latin typeface="+mn-lt"/>
              </a:rPr>
            </a:br>
            <a:endParaRPr lang="fr-FR" sz="5400" b="1" dirty="0">
              <a:latin typeface="+mn-lt"/>
            </a:endParaRPr>
          </a:p>
        </p:txBody>
      </p:sp>
      <p:sp>
        <p:nvSpPr>
          <p:cNvPr id="3" name="Sous-titre 2"/>
          <p:cNvSpPr>
            <a:spLocks noGrp="1"/>
          </p:cNvSpPr>
          <p:nvPr>
            <p:ph type="subTitle" idx="1"/>
          </p:nvPr>
        </p:nvSpPr>
        <p:spPr/>
        <p:txBody>
          <a:bodyPr/>
          <a:lstStyle/>
          <a:p>
            <a:r>
              <a:rPr lang="fr-FR" dirty="0" smtClean="0"/>
              <a:t>Laurent RAVEZ (</a:t>
            </a:r>
            <a:r>
              <a:rPr lang="es-ES" dirty="0"/>
              <a:t>Centro de Bioética de la Universidad de Namur, </a:t>
            </a:r>
            <a:r>
              <a:rPr lang="es-ES" dirty="0" err="1"/>
              <a:t>Esphin</a:t>
            </a:r>
            <a:r>
              <a:rPr lang="fr-FR" dirty="0" smtClean="0"/>
              <a:t>)</a:t>
            </a:r>
            <a:endParaRPr lang="fr-FR" dirty="0"/>
          </a:p>
        </p:txBody>
      </p:sp>
    </p:spTree>
    <p:extLst>
      <p:ext uri="{BB962C8B-B14F-4D97-AF65-F5344CB8AC3E}">
        <p14:creationId xmlns:p14="http://schemas.microsoft.com/office/powerpoint/2010/main" val="207565101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7163" y="365125"/>
            <a:ext cx="10956637" cy="1325563"/>
          </a:xfrm>
        </p:spPr>
        <p:txBody>
          <a:bodyPr/>
          <a:lstStyle/>
          <a:p>
            <a:pPr algn="ctr"/>
            <a:r>
              <a:rPr lang="es-ES" b="1" dirty="0">
                <a:latin typeface="+mn-lt"/>
              </a:rPr>
              <a:t>Innovación invertida </a:t>
            </a:r>
            <a:r>
              <a:rPr lang="es-ES" b="1" dirty="0" smtClean="0">
                <a:latin typeface="+mn-lt"/>
              </a:rPr>
              <a:t>en </a:t>
            </a:r>
            <a:r>
              <a:rPr lang="es-ES" b="1" dirty="0">
                <a:latin typeface="+mn-lt"/>
              </a:rPr>
              <a:t>el mundo de la salud</a:t>
            </a:r>
            <a:endParaRPr lang="fr-FR"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171913" y="1807152"/>
            <a:ext cx="5505774" cy="4351338"/>
          </a:xfrm>
        </p:spPr>
      </p:pic>
      <p:sp>
        <p:nvSpPr>
          <p:cNvPr id="3" name="Rectangle 2"/>
          <p:cNvSpPr/>
          <p:nvPr/>
        </p:nvSpPr>
        <p:spPr>
          <a:xfrm>
            <a:off x="397163" y="1932954"/>
            <a:ext cx="4442692" cy="3416320"/>
          </a:xfrm>
          <a:prstGeom prst="rect">
            <a:avLst/>
          </a:prstGeom>
        </p:spPr>
        <p:txBody>
          <a:bodyPr wrap="square">
            <a:spAutoFit/>
          </a:bodyPr>
          <a:lstStyle/>
          <a:p>
            <a:r>
              <a:rPr lang="es-ES" sz="2400" dirty="0"/>
              <a:t>General Electric </a:t>
            </a:r>
            <a:r>
              <a:rPr lang="es-ES" sz="2400" dirty="0" err="1"/>
              <a:t>fué</a:t>
            </a:r>
            <a:r>
              <a:rPr lang="es-ES" sz="2400" dirty="0"/>
              <a:t> uno de los pioneros en este área al desarrollar en China un aparato de ultrasonidos portátil, a un costo excesivamente bajo, perfectamente adaptado a las necesidades locales, y que terminó por ser vendido también en los Estados Unidos. </a:t>
            </a:r>
            <a:endParaRPr lang="fr-BE" sz="2400" dirty="0"/>
          </a:p>
        </p:txBody>
      </p:sp>
    </p:spTree>
    <p:extLst>
      <p:ext uri="{BB962C8B-B14F-4D97-AF65-F5344CB8AC3E}">
        <p14:creationId xmlns:p14="http://schemas.microsoft.com/office/powerpoint/2010/main" val="22073740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s-ES" b="1" dirty="0">
                <a:solidFill>
                  <a:prstClr val="black"/>
                </a:solidFill>
                <a:latin typeface="+mn-lt"/>
              </a:rPr>
              <a:t>Innovación invertida en el mundo </a:t>
            </a:r>
            <a:r>
              <a:rPr lang="es-ES" b="1" dirty="0" smtClean="0">
                <a:solidFill>
                  <a:prstClr val="black"/>
                </a:solidFill>
                <a:latin typeface="+mn-lt"/>
              </a:rPr>
              <a:t/>
            </a:r>
            <a:br>
              <a:rPr lang="es-ES" b="1" dirty="0" smtClean="0">
                <a:solidFill>
                  <a:prstClr val="black"/>
                </a:solidFill>
                <a:latin typeface="+mn-lt"/>
              </a:rPr>
            </a:br>
            <a:r>
              <a:rPr lang="es-ES" b="1" dirty="0" smtClean="0">
                <a:solidFill>
                  <a:prstClr val="black"/>
                </a:solidFill>
                <a:latin typeface="+mn-lt"/>
              </a:rPr>
              <a:t>de </a:t>
            </a:r>
            <a:r>
              <a:rPr lang="es-ES" b="1" dirty="0">
                <a:solidFill>
                  <a:prstClr val="black"/>
                </a:solidFill>
                <a:latin typeface="+mn-lt"/>
              </a:rPr>
              <a:t>la salud</a:t>
            </a:r>
            <a:r>
              <a:rPr lang="fr-FR" b="1" dirty="0" smtClean="0">
                <a:solidFill>
                  <a:prstClr val="black"/>
                </a:solidFill>
                <a:latin typeface="+mn-lt"/>
              </a:rPr>
              <a:t>: Jaipur foot</a:t>
            </a:r>
            <a:endParaRPr lang="fr-FR" dirty="0">
              <a:latin typeface="+mn-lt"/>
            </a:endParaRPr>
          </a:p>
        </p:txBody>
      </p:sp>
      <p:pic>
        <p:nvPicPr>
          <p:cNvPr id="4" name="Espace réservé du contenu 3"/>
          <p:cNvPicPr>
            <a:picLocks noGrp="1" noChangeAspect="1"/>
          </p:cNvPicPr>
          <p:nvPr>
            <p:ph idx="1"/>
          </p:nvPr>
        </p:nvPicPr>
        <p:blipFill>
          <a:blip r:embed="rId2"/>
          <a:stretch>
            <a:fillRect/>
          </a:stretch>
        </p:blipFill>
        <p:spPr>
          <a:xfrm>
            <a:off x="2806411" y="2317967"/>
            <a:ext cx="6191250" cy="3810000"/>
          </a:xfrm>
          <a:prstGeom prst="rect">
            <a:avLst/>
          </a:prstGeom>
        </p:spPr>
      </p:pic>
    </p:spTree>
    <p:extLst>
      <p:ext uri="{BB962C8B-B14F-4D97-AF65-F5344CB8AC3E}">
        <p14:creationId xmlns:p14="http://schemas.microsoft.com/office/powerpoint/2010/main" val="121199958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23273" y="369455"/>
            <a:ext cx="11305309" cy="1875416"/>
          </a:xfrm>
        </p:spPr>
        <p:txBody>
          <a:bodyPr>
            <a:noAutofit/>
          </a:bodyPr>
          <a:lstStyle/>
          <a:p>
            <a:r>
              <a:rPr lang="es-ES" sz="2800" b="1" dirty="0" smtClean="0"/>
              <a:t>El </a:t>
            </a:r>
            <a:r>
              <a:rPr lang="es-ES" sz="2800" b="1" dirty="0"/>
              <a:t>Jaipur </a:t>
            </a:r>
            <a:r>
              <a:rPr lang="es-ES" sz="2800" b="1" dirty="0" err="1"/>
              <a:t>foot</a:t>
            </a:r>
            <a:r>
              <a:rPr lang="es-ES" sz="2800" b="1" dirty="0"/>
              <a:t> o el Jaipur </a:t>
            </a:r>
            <a:r>
              <a:rPr lang="es-ES" sz="2800" b="1" dirty="0" err="1"/>
              <a:t>leg</a:t>
            </a:r>
            <a:r>
              <a:rPr lang="es-ES" sz="2800" b="1" dirty="0"/>
              <a:t> designa un miembro artificial fabricado por una ONG inmensa en la India, </a:t>
            </a:r>
            <a:r>
              <a:rPr lang="es-ES" sz="2800" b="1" dirty="0" err="1"/>
              <a:t>Bhagwan</a:t>
            </a:r>
            <a:r>
              <a:rPr lang="es-ES" sz="2800" b="1" dirty="0"/>
              <a:t> </a:t>
            </a:r>
            <a:r>
              <a:rPr lang="es-ES" sz="2800" b="1" dirty="0" err="1"/>
              <a:t>Mahaveer</a:t>
            </a:r>
            <a:r>
              <a:rPr lang="es-ES" sz="2800" b="1" dirty="0"/>
              <a:t> </a:t>
            </a:r>
            <a:r>
              <a:rPr lang="es-ES" sz="2800" b="1" dirty="0" err="1"/>
              <a:t>Viklang</a:t>
            </a:r>
            <a:r>
              <a:rPr lang="es-ES" sz="2800" b="1" dirty="0"/>
              <a:t> </a:t>
            </a:r>
            <a:r>
              <a:rPr lang="es-ES" sz="2800" b="1" dirty="0" err="1"/>
              <a:t>Sahayata</a:t>
            </a:r>
            <a:r>
              <a:rPr lang="es-ES" sz="2800" b="1" dirty="0"/>
              <a:t> </a:t>
            </a:r>
            <a:r>
              <a:rPr lang="es-ES" sz="2800" b="1" dirty="0" err="1"/>
              <a:t>Samiti</a:t>
            </a:r>
            <a:r>
              <a:rPr lang="es-ES" sz="2800" b="1" dirty="0"/>
              <a:t> (BMVSS), la cual puso estos aparatos a la disposición de 1,7 millones de personas (en la India y en 29 otros países) desde su creación en 1975. </a:t>
            </a:r>
            <a:endParaRPr lang="fr-FR" sz="2800" b="1" dirty="0"/>
          </a:p>
        </p:txBody>
      </p:sp>
      <p:pic>
        <p:nvPicPr>
          <p:cNvPr id="4" name="Espace réservé du contenu 3"/>
          <p:cNvPicPr>
            <a:picLocks noGrp="1" noChangeAspect="1"/>
          </p:cNvPicPr>
          <p:nvPr>
            <p:ph idx="1"/>
          </p:nvPr>
        </p:nvPicPr>
        <p:blipFill>
          <a:blip r:embed="rId2"/>
          <a:stretch>
            <a:fillRect/>
          </a:stretch>
        </p:blipFill>
        <p:spPr>
          <a:xfrm>
            <a:off x="838200" y="2765930"/>
            <a:ext cx="10515600" cy="3505200"/>
          </a:xfrm>
          <a:prstGeom prst="rect">
            <a:avLst/>
          </a:prstGeom>
        </p:spPr>
      </p:pic>
    </p:spTree>
    <p:extLst>
      <p:ext uri="{BB962C8B-B14F-4D97-AF65-F5344CB8AC3E}">
        <p14:creationId xmlns:p14="http://schemas.microsoft.com/office/powerpoint/2010/main" val="41673273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s-ES" b="1" dirty="0">
                <a:latin typeface="+mn-lt"/>
              </a:rPr>
              <a:t>I</a:t>
            </a:r>
            <a:r>
              <a:rPr lang="es-ES" b="1" dirty="0" smtClean="0">
                <a:latin typeface="+mn-lt"/>
              </a:rPr>
              <a:t>nnovación </a:t>
            </a:r>
            <a:r>
              <a:rPr lang="es-ES" b="1" dirty="0">
                <a:latin typeface="+mn-lt"/>
              </a:rPr>
              <a:t>invertida en el mundo </a:t>
            </a:r>
            <a:r>
              <a:rPr lang="es-ES" b="1" dirty="0" smtClean="0">
                <a:latin typeface="+mn-lt"/>
              </a:rPr>
              <a:t/>
            </a:r>
            <a:br>
              <a:rPr lang="es-ES" b="1" dirty="0" smtClean="0">
                <a:latin typeface="+mn-lt"/>
              </a:rPr>
            </a:br>
            <a:r>
              <a:rPr lang="es-ES" b="1" dirty="0" smtClean="0">
                <a:latin typeface="+mn-lt"/>
              </a:rPr>
              <a:t>de </a:t>
            </a:r>
            <a:r>
              <a:rPr lang="es-ES" b="1" dirty="0">
                <a:latin typeface="+mn-lt"/>
              </a:rPr>
              <a:t>los cuidados de salud</a:t>
            </a:r>
            <a:endParaRPr lang="fr-FR"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50141" y="1690688"/>
            <a:ext cx="2719532" cy="3998912"/>
          </a:xfrm>
        </p:spPr>
      </p:pic>
      <p:pic>
        <p:nvPicPr>
          <p:cNvPr id="6" name="Image 5"/>
          <p:cNvPicPr>
            <a:picLocks noChangeAspect="1"/>
          </p:cNvPicPr>
          <p:nvPr/>
        </p:nvPicPr>
        <p:blipFill>
          <a:blip r:embed="rId3"/>
          <a:stretch>
            <a:fillRect/>
          </a:stretch>
        </p:blipFill>
        <p:spPr>
          <a:xfrm>
            <a:off x="3634510" y="2107840"/>
            <a:ext cx="2133600" cy="2133600"/>
          </a:xfrm>
          <a:prstGeom prst="rect">
            <a:avLst/>
          </a:prstGeom>
        </p:spPr>
      </p:pic>
      <p:pic>
        <p:nvPicPr>
          <p:cNvPr id="7" name="Imag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25360" y="2107840"/>
            <a:ext cx="2857500" cy="1905000"/>
          </a:xfrm>
          <a:prstGeom prst="rect">
            <a:avLst/>
          </a:prstGeom>
        </p:spPr>
      </p:pic>
    </p:spTree>
    <p:extLst>
      <p:ext uri="{BB962C8B-B14F-4D97-AF65-F5344CB8AC3E}">
        <p14:creationId xmlns:p14="http://schemas.microsoft.com/office/powerpoint/2010/main" val="21019851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s-ES" b="1" dirty="0">
                <a:latin typeface="+mn-lt"/>
              </a:rPr>
              <a:t>7 hospitales de la India ejemplares en lo relativo a la innovación invertida</a:t>
            </a:r>
            <a:endParaRPr lang="fr-FR" b="1" dirty="0">
              <a:latin typeface="+mn-lt"/>
            </a:endParaRPr>
          </a:p>
        </p:txBody>
      </p:sp>
      <p:sp>
        <p:nvSpPr>
          <p:cNvPr id="3" name="Espace réservé du contenu 2"/>
          <p:cNvSpPr>
            <a:spLocks noGrp="1"/>
          </p:cNvSpPr>
          <p:nvPr>
            <p:ph idx="1"/>
          </p:nvPr>
        </p:nvSpPr>
        <p:spPr>
          <a:xfrm>
            <a:off x="544945" y="1825625"/>
            <a:ext cx="11166764" cy="4695248"/>
          </a:xfrm>
        </p:spPr>
        <p:txBody>
          <a:bodyPr>
            <a:normAutofit fontScale="92500"/>
          </a:bodyPr>
          <a:lstStyle/>
          <a:p>
            <a:r>
              <a:rPr lang="es-ES" dirty="0"/>
              <a:t>Estos hospitales logran proponer cuidados de alta calidad comparables, o aún superiores a los propuestos en países ricos, con costos extremamente bajos. </a:t>
            </a:r>
            <a:endParaRPr lang="es-ES" dirty="0" smtClean="0"/>
          </a:p>
          <a:p>
            <a:r>
              <a:rPr lang="es-ES" dirty="0" smtClean="0"/>
              <a:t>Un </a:t>
            </a:r>
            <a:r>
              <a:rPr lang="es-ES" dirty="0"/>
              <a:t>« </a:t>
            </a:r>
            <a:r>
              <a:rPr lang="es-ES" dirty="0" err="1"/>
              <a:t>business</a:t>
            </a:r>
            <a:r>
              <a:rPr lang="es-ES" dirty="0"/>
              <a:t> </a:t>
            </a:r>
            <a:r>
              <a:rPr lang="es-ES" dirty="0" err="1"/>
              <a:t>model</a:t>
            </a:r>
            <a:r>
              <a:rPr lang="es-ES" dirty="0"/>
              <a:t> » que se apoya en un valor central : la salud del paciente</a:t>
            </a:r>
            <a:r>
              <a:rPr lang="es-ES" dirty="0" smtClean="0"/>
              <a:t>.</a:t>
            </a:r>
          </a:p>
          <a:p>
            <a:r>
              <a:rPr lang="es-ES" dirty="0" smtClean="0"/>
              <a:t>El </a:t>
            </a:r>
            <a:r>
              <a:rPr lang="es-ES" dirty="0" err="1"/>
              <a:t>Aravind</a:t>
            </a:r>
            <a:r>
              <a:rPr lang="es-ES" dirty="0"/>
              <a:t> </a:t>
            </a:r>
            <a:r>
              <a:rPr lang="es-ES" dirty="0" err="1"/>
              <a:t>Eye</a:t>
            </a:r>
            <a:r>
              <a:rPr lang="es-ES" dirty="0"/>
              <a:t> </a:t>
            </a:r>
            <a:r>
              <a:rPr lang="es-ES" dirty="0" err="1"/>
              <a:t>Care</a:t>
            </a:r>
            <a:r>
              <a:rPr lang="es-ES" dirty="0"/>
              <a:t> </a:t>
            </a:r>
            <a:r>
              <a:rPr lang="es-ES" dirty="0" err="1"/>
              <a:t>System</a:t>
            </a:r>
            <a:r>
              <a:rPr lang="es-ES" dirty="0"/>
              <a:t> opera una catarata por 100 USD todo </a:t>
            </a:r>
            <a:r>
              <a:rPr lang="es-ES" dirty="0" err="1"/>
              <a:t>incluído</a:t>
            </a:r>
            <a:r>
              <a:rPr lang="es-ES" dirty="0"/>
              <a:t> </a:t>
            </a:r>
            <a:r>
              <a:rPr lang="es-ES" dirty="0" smtClean="0"/>
              <a:t>(3500 </a:t>
            </a:r>
            <a:r>
              <a:rPr lang="es-ES" dirty="0"/>
              <a:t>USD en los Estados </a:t>
            </a:r>
            <a:r>
              <a:rPr lang="es-ES" dirty="0" smtClean="0"/>
              <a:t>Unidos). </a:t>
            </a:r>
            <a:endParaRPr lang="fr-BE" dirty="0" smtClean="0"/>
          </a:p>
          <a:p>
            <a:r>
              <a:rPr lang="es-ES" dirty="0"/>
              <a:t>Con el </a:t>
            </a:r>
            <a:r>
              <a:rPr lang="es-ES" dirty="0" err="1"/>
              <a:t>Health</a:t>
            </a:r>
            <a:r>
              <a:rPr lang="es-ES" dirty="0"/>
              <a:t> </a:t>
            </a:r>
            <a:r>
              <a:rPr lang="es-ES" dirty="0" err="1"/>
              <a:t>Care</a:t>
            </a:r>
            <a:r>
              <a:rPr lang="es-ES" dirty="0"/>
              <a:t> Global </a:t>
            </a:r>
            <a:r>
              <a:rPr lang="es-ES" dirty="0" err="1"/>
              <a:t>Oncology</a:t>
            </a:r>
            <a:r>
              <a:rPr lang="es-ES" dirty="0"/>
              <a:t>, un tratamiento completo de radioterapia contra el </a:t>
            </a:r>
            <a:r>
              <a:rPr lang="es-ES" dirty="0" err="1"/>
              <a:t>cancer</a:t>
            </a:r>
            <a:r>
              <a:rPr lang="es-ES" dirty="0"/>
              <a:t> cuesta 1500 USD </a:t>
            </a:r>
            <a:r>
              <a:rPr lang="es-ES" dirty="0" smtClean="0"/>
              <a:t>(12500 </a:t>
            </a:r>
            <a:r>
              <a:rPr lang="es-ES" dirty="0"/>
              <a:t>USD en los </a:t>
            </a:r>
            <a:r>
              <a:rPr lang="es-ES" dirty="0" smtClean="0"/>
              <a:t>EU)</a:t>
            </a:r>
            <a:r>
              <a:rPr lang="fr-BE" dirty="0" smtClean="0"/>
              <a:t>. </a:t>
            </a:r>
          </a:p>
          <a:p>
            <a:r>
              <a:rPr lang="fr-BE" dirty="0" err="1"/>
              <a:t>LifeSpring</a:t>
            </a:r>
            <a:r>
              <a:rPr lang="fr-BE" dirty="0"/>
              <a:t> </a:t>
            </a:r>
            <a:r>
              <a:rPr lang="fr-BE" dirty="0" err="1" smtClean="0"/>
              <a:t>Hospitals</a:t>
            </a:r>
            <a:r>
              <a:rPr lang="fr-BE" dirty="0" smtClean="0"/>
              <a:t>: </a:t>
            </a:r>
            <a:r>
              <a:rPr lang="fr-BE" dirty="0"/>
              <a:t>Una </a:t>
            </a:r>
            <a:r>
              <a:rPr lang="fr-BE" dirty="0" err="1"/>
              <a:t>cesárea</a:t>
            </a:r>
            <a:r>
              <a:rPr lang="fr-BE" dirty="0"/>
              <a:t> = </a:t>
            </a:r>
            <a:r>
              <a:rPr lang="fr-BE" dirty="0" smtClean="0"/>
              <a:t>300 </a:t>
            </a:r>
            <a:r>
              <a:rPr lang="fr-BE" dirty="0"/>
              <a:t>USD </a:t>
            </a:r>
            <a:r>
              <a:rPr lang="fr-BE" dirty="0" smtClean="0"/>
              <a:t>(12.500 </a:t>
            </a:r>
            <a:r>
              <a:rPr lang="fr-BE" dirty="0"/>
              <a:t>USD </a:t>
            </a:r>
            <a:r>
              <a:rPr lang="fr-BE" dirty="0" smtClean="0"/>
              <a:t>en los EU). </a:t>
            </a:r>
          </a:p>
          <a:p>
            <a:r>
              <a:rPr lang="es-ES" dirty="0"/>
              <a:t>La calidad de estos hospitales la certifican los mismos organismos internacionales que en los países ricos y los resultados para los pacientes son comparables, incluso mejores que en los hospitales occidentales</a:t>
            </a:r>
            <a:r>
              <a:rPr lang="fr-BE" dirty="0" smtClean="0"/>
              <a:t>. </a:t>
            </a:r>
            <a:endParaRPr lang="fr-FR" dirty="0"/>
          </a:p>
        </p:txBody>
      </p:sp>
    </p:spTree>
    <p:extLst>
      <p:ext uri="{BB962C8B-B14F-4D97-AF65-F5344CB8AC3E}">
        <p14:creationId xmlns:p14="http://schemas.microsoft.com/office/powerpoint/2010/main" val="3108126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es-ES" b="1" dirty="0">
                <a:latin typeface="+mn-lt"/>
              </a:rPr>
              <a:t>El objetivo no es simplemente bajar los costos: principios y valores!</a:t>
            </a:r>
            <a:endParaRPr lang="fr-FR" b="1" dirty="0">
              <a:latin typeface="+mn-lt"/>
            </a:endParaRPr>
          </a:p>
        </p:txBody>
      </p:sp>
      <p:sp>
        <p:nvSpPr>
          <p:cNvPr id="3" name="Espace réservé du contenu 2"/>
          <p:cNvSpPr>
            <a:spLocks noGrp="1"/>
          </p:cNvSpPr>
          <p:nvPr>
            <p:ph idx="1"/>
          </p:nvPr>
        </p:nvSpPr>
        <p:spPr/>
        <p:txBody>
          <a:bodyPr/>
          <a:lstStyle/>
          <a:p>
            <a:r>
              <a:rPr lang="es-ES" dirty="0"/>
              <a:t>Este modelo de cuidados de salud se estructura al rededor de 5 grandes principios</a:t>
            </a:r>
            <a:r>
              <a:rPr lang="fr-FR" dirty="0" smtClean="0"/>
              <a:t>:</a:t>
            </a:r>
          </a:p>
          <a:p>
            <a:r>
              <a:rPr lang="fr-BE" dirty="0" err="1"/>
              <a:t>Cuidados</a:t>
            </a:r>
            <a:r>
              <a:rPr lang="fr-BE" dirty="0"/>
              <a:t> de </a:t>
            </a:r>
            <a:r>
              <a:rPr lang="fr-BE" dirty="0" err="1"/>
              <a:t>calidad</a:t>
            </a:r>
            <a:r>
              <a:rPr lang="fr-BE" dirty="0"/>
              <a:t> para </a:t>
            </a:r>
            <a:r>
              <a:rPr lang="fr-BE" dirty="0" err="1"/>
              <a:t>todos</a:t>
            </a:r>
            <a:r>
              <a:rPr lang="fr-BE" dirty="0"/>
              <a:t>.</a:t>
            </a:r>
            <a:endParaRPr lang="fr-BE" dirty="0" smtClean="0"/>
          </a:p>
          <a:p>
            <a:r>
              <a:rPr lang="es-ES" dirty="0"/>
              <a:t>Estructuras de cuidados de salud organizadas bajo la forma de una red en estrella</a:t>
            </a:r>
            <a:r>
              <a:rPr lang="fr-BE" dirty="0" smtClean="0"/>
              <a:t>.</a:t>
            </a:r>
          </a:p>
          <a:p>
            <a:r>
              <a:rPr lang="es-ES" dirty="0"/>
              <a:t>La tecnología utilizada como impulsor para tratar lo humano</a:t>
            </a:r>
            <a:r>
              <a:rPr lang="fr-BE" dirty="0" smtClean="0"/>
              <a:t>.</a:t>
            </a:r>
          </a:p>
          <a:p>
            <a:r>
              <a:rPr lang="es-ES" dirty="0"/>
              <a:t>Una distribución optimizada del trabajo</a:t>
            </a:r>
            <a:r>
              <a:rPr lang="fr-BE" dirty="0" smtClean="0"/>
              <a:t>.</a:t>
            </a:r>
          </a:p>
          <a:p>
            <a:r>
              <a:rPr lang="es-ES" dirty="0"/>
              <a:t>Actualizar la idea de la frugalidad en el área de los cuidados de salud</a:t>
            </a:r>
            <a:r>
              <a:rPr lang="fr-BE" dirty="0" smtClean="0"/>
              <a:t>.</a:t>
            </a:r>
            <a:endParaRPr lang="fr-FR" dirty="0"/>
          </a:p>
        </p:txBody>
      </p:sp>
    </p:spTree>
    <p:extLst>
      <p:ext uri="{BB962C8B-B14F-4D97-AF65-F5344CB8AC3E}">
        <p14:creationId xmlns:p14="http://schemas.microsoft.com/office/powerpoint/2010/main" val="1518084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1205057"/>
          </a:xfrm>
        </p:spPr>
        <p:txBody>
          <a:bodyPr>
            <a:normAutofit fontScale="90000"/>
          </a:bodyPr>
          <a:lstStyle/>
          <a:p>
            <a:pPr algn="ctr"/>
            <a:r>
              <a:rPr lang="fr-BE" dirty="0"/>
              <a:t/>
            </a:r>
            <a:br>
              <a:rPr lang="fr-BE" dirty="0"/>
            </a:br>
            <a:r>
              <a:rPr lang="fr-BE" dirty="0" smtClean="0"/>
              <a:t/>
            </a:r>
            <a:br>
              <a:rPr lang="fr-BE" dirty="0" smtClean="0"/>
            </a:br>
            <a:r>
              <a:rPr lang="fr-BE" sz="4900" b="1" dirty="0" err="1" smtClean="0">
                <a:latin typeface="+mn-lt"/>
              </a:rPr>
              <a:t>Cuidados</a:t>
            </a:r>
            <a:r>
              <a:rPr lang="fr-BE" sz="4900" b="1" dirty="0" smtClean="0">
                <a:latin typeface="+mn-lt"/>
              </a:rPr>
              <a:t> </a:t>
            </a:r>
            <a:r>
              <a:rPr lang="fr-BE" sz="4900" b="1" dirty="0">
                <a:latin typeface="+mn-lt"/>
              </a:rPr>
              <a:t>de </a:t>
            </a:r>
            <a:r>
              <a:rPr lang="fr-BE" sz="4900" b="1" dirty="0" err="1">
                <a:latin typeface="+mn-lt"/>
              </a:rPr>
              <a:t>calidad</a:t>
            </a:r>
            <a:r>
              <a:rPr lang="fr-BE" sz="4900" b="1" dirty="0">
                <a:latin typeface="+mn-lt"/>
              </a:rPr>
              <a:t> para </a:t>
            </a:r>
            <a:r>
              <a:rPr lang="fr-BE" sz="4900" b="1" dirty="0" err="1" smtClean="0">
                <a:latin typeface="+mn-lt"/>
              </a:rPr>
              <a:t>todos</a:t>
            </a:r>
            <a:r>
              <a:rPr lang="fr-BE" sz="4900" b="1" dirty="0">
                <a:latin typeface="+mn-lt"/>
              </a:rPr>
              <a:t/>
            </a:r>
            <a:br>
              <a:rPr lang="fr-BE" sz="4900" b="1" dirty="0">
                <a:latin typeface="+mn-lt"/>
              </a:rPr>
            </a:br>
            <a:r>
              <a:rPr lang="fr-BE" sz="4900" b="1" dirty="0" smtClean="0">
                <a:latin typeface="+mn-lt"/>
              </a:rPr>
              <a:t/>
            </a:r>
            <a:br>
              <a:rPr lang="fr-BE" sz="4900" b="1" dirty="0" smtClean="0">
                <a:latin typeface="+mn-lt"/>
              </a:rPr>
            </a:br>
            <a:endParaRPr lang="fr-FR" sz="4900" b="1" dirty="0">
              <a:latin typeface="+mn-lt"/>
            </a:endParaRPr>
          </a:p>
        </p:txBody>
      </p:sp>
      <p:sp>
        <p:nvSpPr>
          <p:cNvPr id="3" name="Espace réservé du contenu 2"/>
          <p:cNvSpPr>
            <a:spLocks noGrp="1"/>
          </p:cNvSpPr>
          <p:nvPr>
            <p:ph idx="1"/>
          </p:nvPr>
        </p:nvSpPr>
        <p:spPr>
          <a:xfrm>
            <a:off x="828964" y="1825625"/>
            <a:ext cx="10515600" cy="4351338"/>
          </a:xfrm>
        </p:spPr>
        <p:txBody>
          <a:bodyPr/>
          <a:lstStyle/>
          <a:p>
            <a:r>
              <a:rPr lang="es-ES" dirty="0">
                <a:latin typeface="Calibri" panose="020F0502020204030204" pitchFamily="34" charset="0"/>
                <a:cs typeface="Times New Roman" panose="02020603050405020304" pitchFamily="18" charset="0"/>
              </a:rPr>
              <a:t>Los más ricos pagan el precio del mercado, eventualmente por medio de los suplementos de las habitaciones de hospital más lujosas. </a:t>
            </a:r>
            <a:endParaRPr lang="es-ES" dirty="0" smtClean="0">
              <a:latin typeface="Calibri" panose="020F0502020204030204" pitchFamily="34" charset="0"/>
              <a:cs typeface="Times New Roman" panose="02020603050405020304" pitchFamily="18" charset="0"/>
            </a:endParaRPr>
          </a:p>
          <a:p>
            <a:r>
              <a:rPr lang="es-ES" dirty="0" smtClean="0">
                <a:latin typeface="Calibri" panose="020F0502020204030204" pitchFamily="34" charset="0"/>
                <a:cs typeface="Times New Roman" panose="02020603050405020304" pitchFamily="18" charset="0"/>
              </a:rPr>
              <a:t>Los </a:t>
            </a:r>
            <a:r>
              <a:rPr lang="es-ES" dirty="0">
                <a:latin typeface="Calibri" panose="020F0502020204030204" pitchFamily="34" charset="0"/>
                <a:cs typeface="Times New Roman" panose="02020603050405020304" pitchFamily="18" charset="0"/>
              </a:rPr>
              <a:t>más pobres reciben cuidados gratis </a:t>
            </a:r>
            <a:r>
              <a:rPr lang="es-ES" dirty="0" err="1">
                <a:latin typeface="Calibri" panose="020F0502020204030204" pitchFamily="34" charset="0"/>
                <a:cs typeface="Times New Roman" panose="02020603050405020304" pitchFamily="18" charset="0"/>
              </a:rPr>
              <a:t>ou</a:t>
            </a:r>
            <a:r>
              <a:rPr lang="es-ES" dirty="0">
                <a:latin typeface="Calibri" panose="020F0502020204030204" pitchFamily="34" charset="0"/>
                <a:cs typeface="Times New Roman" panose="02020603050405020304" pitchFamily="18" charset="0"/>
              </a:rPr>
              <a:t> con tarifas sumamente bajas. </a:t>
            </a:r>
          </a:p>
          <a:p>
            <a:r>
              <a:rPr lang="es-ES" dirty="0" smtClean="0">
                <a:latin typeface="Calibri" panose="020F0502020204030204" pitchFamily="34" charset="0"/>
                <a:cs typeface="Times New Roman" panose="02020603050405020304" pitchFamily="18" charset="0"/>
              </a:rPr>
              <a:t>Pero </a:t>
            </a:r>
            <a:r>
              <a:rPr lang="es-ES" dirty="0">
                <a:latin typeface="Calibri" panose="020F0502020204030204" pitchFamily="34" charset="0"/>
                <a:cs typeface="Times New Roman" panose="02020603050405020304" pitchFamily="18" charset="0"/>
              </a:rPr>
              <a:t>que el paciente sea pobre o rico, debe poder beneficiar de la misma calidad de cuidados y tener acceso a las tecnologías más </a:t>
            </a:r>
            <a:r>
              <a:rPr lang="es-ES" dirty="0" smtClean="0">
                <a:latin typeface="Calibri" panose="020F0502020204030204" pitchFamily="34" charset="0"/>
                <a:cs typeface="Times New Roman" panose="02020603050405020304" pitchFamily="18" charset="0"/>
              </a:rPr>
              <a:t>avanzadas</a:t>
            </a:r>
            <a:endParaRPr lang="fr-BE" dirty="0" smtClean="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2433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s-ES" b="1" dirty="0" smtClean="0">
                <a:latin typeface="+mn-lt"/>
              </a:rPr>
              <a:t/>
            </a:r>
            <a:br>
              <a:rPr lang="es-ES" b="1" dirty="0" smtClean="0">
                <a:latin typeface="+mn-lt"/>
              </a:rPr>
            </a:br>
            <a:r>
              <a:rPr lang="es-ES" b="1" dirty="0" smtClean="0">
                <a:latin typeface="+mn-lt"/>
              </a:rPr>
              <a:t>Estructuras </a:t>
            </a:r>
            <a:r>
              <a:rPr lang="es-ES" b="1" dirty="0">
                <a:latin typeface="+mn-lt"/>
              </a:rPr>
              <a:t>de cuidados de salud organizadas bajo la forma de una red en </a:t>
            </a:r>
            <a:r>
              <a:rPr lang="es-ES" b="1" dirty="0" smtClean="0">
                <a:latin typeface="+mn-lt"/>
              </a:rPr>
              <a:t>estrella</a:t>
            </a:r>
            <a:r>
              <a:rPr lang="es-ES" b="1" dirty="0">
                <a:latin typeface="+mn-lt"/>
              </a:rPr>
              <a:t/>
            </a:r>
            <a:br>
              <a:rPr lang="es-ES" b="1" dirty="0">
                <a:latin typeface="+mn-lt"/>
              </a:rPr>
            </a:br>
            <a:endParaRPr lang="fr-FR"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979621" y="2049102"/>
            <a:ext cx="2619375" cy="1743075"/>
          </a:xfrm>
        </p:spPr>
      </p:pic>
      <p:sp>
        <p:nvSpPr>
          <p:cNvPr id="5" name="Rectangle 4"/>
          <p:cNvSpPr/>
          <p:nvPr/>
        </p:nvSpPr>
        <p:spPr>
          <a:xfrm>
            <a:off x="203200" y="1772011"/>
            <a:ext cx="8552873" cy="5124480"/>
          </a:xfrm>
          <a:prstGeom prst="rect">
            <a:avLst/>
          </a:prstGeom>
        </p:spPr>
        <p:txBody>
          <a:bodyPr wrap="square">
            <a:spAutoFit/>
          </a:bodyPr>
          <a:lstStyle/>
          <a:p>
            <a:pPr marL="457200" indent="-457200">
              <a:buFont typeface="Arial" panose="020B0604020202020204" pitchFamily="34" charset="0"/>
              <a:buChar char="•"/>
            </a:pPr>
            <a:r>
              <a:rPr lang="es-ES" sz="2300" dirty="0">
                <a:latin typeface="Calibri" panose="020F0502020204030204" pitchFamily="34" charset="0"/>
                <a:ea typeface="Calibri" panose="020F0502020204030204" pitchFamily="34" charset="0"/>
                <a:cs typeface="Times New Roman" panose="02020603050405020304" pitchFamily="18" charset="0"/>
              </a:rPr>
              <a:t>Las grandes ciudades de gran densidad de población concentran ciertos centros de referencia altamente especializados que trabajan con tecnologías avanzadas y con personal altamente </a:t>
            </a:r>
            <a:r>
              <a:rPr lang="es-ES" sz="2300" dirty="0" smtClean="0">
                <a:latin typeface="Calibri" panose="020F0502020204030204" pitchFamily="34" charset="0"/>
                <a:ea typeface="Calibri" panose="020F0502020204030204" pitchFamily="34" charset="0"/>
                <a:cs typeface="Times New Roman" panose="02020603050405020304" pitchFamily="18" charset="0"/>
              </a:rPr>
              <a:t>calificado</a:t>
            </a:r>
            <a:r>
              <a:rPr lang="fr-BE" sz="23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buFont typeface="Arial" panose="020B0604020202020204" pitchFamily="34" charset="0"/>
              <a:buChar char="•"/>
            </a:pPr>
            <a:r>
              <a:rPr lang="es-ES" sz="2300" dirty="0">
                <a:latin typeface="Calibri" panose="020F0502020204030204" pitchFamily="34" charset="0"/>
                <a:ea typeface="Calibri" panose="020F0502020204030204" pitchFamily="34" charset="0"/>
                <a:cs typeface="Times New Roman" panose="02020603050405020304" pitchFamily="18" charset="0"/>
              </a:rPr>
              <a:t>En las zonas de población menos densa, se encuentran centros de salud de base, que permiten dar tratamientos para patologías más simples, con un personal formado para dar cuidados generales. </a:t>
            </a:r>
            <a:endParaRPr lang="fr-BE" sz="2300" dirty="0" smtClean="0">
              <a:latin typeface="Calibri" panose="020F0502020204030204" pitchFamily="34" charset="0"/>
              <a:ea typeface="Calibri" panose="020F0502020204030204" pitchFamily="34" charset="0"/>
              <a:cs typeface="Times New Roman" panose="02020603050405020304" pitchFamily="18" charset="0"/>
            </a:endParaRPr>
          </a:p>
          <a:p>
            <a:pPr marL="457200" indent="-457200">
              <a:buFont typeface="Arial" panose="020B0604020202020204" pitchFamily="34" charset="0"/>
              <a:buChar char="•"/>
            </a:pPr>
            <a:r>
              <a:rPr lang="es-ES" sz="2300" dirty="0">
                <a:latin typeface="Calibri" panose="020F0502020204030204" pitchFamily="34" charset="0"/>
                <a:ea typeface="Calibri" panose="020F0502020204030204" pitchFamily="34" charset="0"/>
                <a:cs typeface="Times New Roman" panose="02020603050405020304" pitchFamily="18" charset="0"/>
              </a:rPr>
              <a:t>Este tipo de estructura le permite a los especialistas de la salud y a los que hacen voluntariado acercarse de los pacientes, ahí donde están, incluso en sus propias </a:t>
            </a:r>
            <a:r>
              <a:rPr lang="es-ES" sz="2300" dirty="0" smtClean="0">
                <a:latin typeface="Calibri" panose="020F0502020204030204" pitchFamily="34" charset="0"/>
                <a:ea typeface="Calibri" panose="020F0502020204030204" pitchFamily="34" charset="0"/>
                <a:cs typeface="Times New Roman" panose="02020603050405020304" pitchFamily="18" charset="0"/>
              </a:rPr>
              <a:t>viviendas</a:t>
            </a:r>
            <a:r>
              <a:rPr lang="fr-BE" sz="2300" dirty="0" smtClean="0">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r>
              <a:rPr lang="es-ES" sz="2300" dirty="0">
                <a:latin typeface="Calibri" panose="020F0502020204030204" pitchFamily="34" charset="0"/>
                <a:ea typeface="Calibri" panose="020F0502020204030204" pitchFamily="34" charset="0"/>
                <a:cs typeface="Times New Roman" panose="02020603050405020304" pitchFamily="18" charset="0"/>
              </a:rPr>
              <a:t>Si un caso más complicado o menos común se identifica en estas estructuras periféricas, se envía automáticamente a los grandes centros urbanos especializados</a:t>
            </a:r>
            <a:r>
              <a:rPr lang="es-ES" sz="2300" dirty="0" smtClean="0">
                <a:latin typeface="Calibri" panose="020F0502020204030204" pitchFamily="34" charset="0"/>
                <a:ea typeface="Calibri" panose="020F0502020204030204" pitchFamily="34" charset="0"/>
                <a:cs typeface="Times New Roman" panose="02020603050405020304" pitchFamily="18" charset="0"/>
              </a:rPr>
              <a:t>.</a:t>
            </a:r>
            <a:endParaRPr lang="fr-BE" sz="2300" dirty="0" smtClean="0">
              <a:latin typeface="Calibri" panose="020F0502020204030204" pitchFamily="34" charset="0"/>
              <a:ea typeface="Calibri" panose="020F0502020204030204" pitchFamily="34" charset="0"/>
              <a:cs typeface="Times New Roman" panose="02020603050405020304" pitchFamily="18" charset="0"/>
            </a:endParaRPr>
          </a:p>
          <a:p>
            <a:endParaRPr lang="fr-FR" sz="2800" dirty="0"/>
          </a:p>
        </p:txBody>
      </p:sp>
    </p:spTree>
    <p:extLst>
      <p:ext uri="{BB962C8B-B14F-4D97-AF65-F5344CB8AC3E}">
        <p14:creationId xmlns:p14="http://schemas.microsoft.com/office/powerpoint/2010/main" val="986566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s-ES" b="1" dirty="0" smtClean="0">
                <a:latin typeface="+mn-lt"/>
              </a:rPr>
              <a:t/>
            </a:r>
            <a:br>
              <a:rPr lang="es-ES" b="1" dirty="0" smtClean="0">
                <a:latin typeface="+mn-lt"/>
              </a:rPr>
            </a:br>
            <a:r>
              <a:rPr lang="es-ES" b="1" dirty="0" smtClean="0">
                <a:latin typeface="+mn-lt"/>
              </a:rPr>
              <a:t>La </a:t>
            </a:r>
            <a:r>
              <a:rPr lang="es-ES" b="1" dirty="0">
                <a:latin typeface="+mn-lt"/>
              </a:rPr>
              <a:t>tecnología utilizada como impulsor </a:t>
            </a:r>
            <a:r>
              <a:rPr lang="es-ES" b="1" dirty="0" smtClean="0">
                <a:latin typeface="+mn-lt"/>
              </a:rPr>
              <a:t/>
            </a:r>
            <a:br>
              <a:rPr lang="es-ES" b="1" dirty="0" smtClean="0">
                <a:latin typeface="+mn-lt"/>
              </a:rPr>
            </a:br>
            <a:r>
              <a:rPr lang="es-ES" b="1" dirty="0" smtClean="0">
                <a:latin typeface="+mn-lt"/>
              </a:rPr>
              <a:t>para </a:t>
            </a:r>
            <a:r>
              <a:rPr lang="es-ES" b="1" dirty="0">
                <a:latin typeface="+mn-lt"/>
              </a:rPr>
              <a:t>tratar lo </a:t>
            </a:r>
            <a:r>
              <a:rPr lang="es-ES" b="1" dirty="0" smtClean="0">
                <a:latin typeface="+mn-lt"/>
              </a:rPr>
              <a:t>humano</a:t>
            </a:r>
            <a:r>
              <a:rPr lang="es-ES" b="1" dirty="0">
                <a:latin typeface="+mn-lt"/>
              </a:rPr>
              <a:t/>
            </a:r>
            <a:br>
              <a:rPr lang="es-ES" b="1" dirty="0">
                <a:latin typeface="+mn-lt"/>
              </a:rPr>
            </a:br>
            <a:endParaRPr lang="fr-FR" b="1" dirty="0">
              <a:latin typeface="+mn-lt"/>
            </a:endParaRPr>
          </a:p>
        </p:txBody>
      </p:sp>
      <p:pic>
        <p:nvPicPr>
          <p:cNvPr id="4" name="Espace réservé du contenu 3"/>
          <p:cNvPicPr>
            <a:picLocks noGrp="1" noChangeAspect="1"/>
          </p:cNvPicPr>
          <p:nvPr>
            <p:ph idx="1"/>
          </p:nvPr>
        </p:nvPicPr>
        <p:blipFill>
          <a:blip r:embed="rId2"/>
          <a:stretch>
            <a:fillRect/>
          </a:stretch>
        </p:blipFill>
        <p:spPr>
          <a:xfrm>
            <a:off x="7026620" y="1846748"/>
            <a:ext cx="5084505" cy="3810330"/>
          </a:xfrm>
          <a:prstGeom prst="rect">
            <a:avLst/>
          </a:prstGeom>
        </p:spPr>
      </p:pic>
      <p:sp>
        <p:nvSpPr>
          <p:cNvPr id="5" name="Rectangle 4"/>
          <p:cNvSpPr/>
          <p:nvPr/>
        </p:nvSpPr>
        <p:spPr>
          <a:xfrm>
            <a:off x="424873" y="2413085"/>
            <a:ext cx="7684655" cy="3539430"/>
          </a:xfrm>
          <a:prstGeom prst="rect">
            <a:avLst/>
          </a:prstGeom>
        </p:spPr>
        <p:txBody>
          <a:bodyPr wrap="square">
            <a:spAutoFit/>
          </a:bodyPr>
          <a:lstStyle/>
          <a:p>
            <a:pPr marL="457200" indent="-457200">
              <a:buFont typeface="Arial" panose="020B0604020202020204" pitchFamily="34" charset="0"/>
              <a:buChar char="•"/>
            </a:pPr>
            <a:r>
              <a:rPr lang="es-ES" sz="2800" dirty="0">
                <a:latin typeface="Calibri" panose="020F0502020204030204" pitchFamily="34" charset="0"/>
                <a:ea typeface="Calibri" panose="020F0502020204030204" pitchFamily="34" charset="0"/>
                <a:cs typeface="Times New Roman" panose="02020603050405020304" pitchFamily="18" charset="0"/>
              </a:rPr>
              <a:t>Las tecnologías de comunicación a distancia pueden </a:t>
            </a:r>
            <a:r>
              <a:rPr lang="es-ES" sz="2800" dirty="0" smtClean="0">
                <a:latin typeface="Calibri" panose="020F0502020204030204" pitchFamily="34" charset="0"/>
                <a:ea typeface="Calibri" panose="020F0502020204030204" pitchFamily="34" charset="0"/>
                <a:cs typeface="Times New Roman" panose="02020603050405020304" pitchFamily="18" charset="0"/>
              </a:rPr>
              <a:t>facilitar proximidad con los pacientes</a:t>
            </a:r>
            <a:r>
              <a:rPr lang="fr-BE" sz="2800" dirty="0" smtClean="0">
                <a:latin typeface="Calibri" panose="020F0502020204030204" pitchFamily="34" charset="0"/>
                <a:ea typeface="Calibri" panose="020F0502020204030204" pitchFamily="34" charset="0"/>
                <a:cs typeface="Times New Roman" panose="02020603050405020304" pitchFamily="18" charset="0"/>
              </a:rPr>
              <a:t>.</a:t>
            </a:r>
          </a:p>
          <a:p>
            <a:pPr marL="457200" indent="-457200">
              <a:buFont typeface="Arial" panose="020B0604020202020204" pitchFamily="34" charset="0"/>
              <a:buChar char="•"/>
            </a:pPr>
            <a:r>
              <a:rPr lang="es-ES" sz="2800" dirty="0">
                <a:latin typeface="Calibri" panose="020F0502020204030204" pitchFamily="34" charset="0"/>
                <a:ea typeface="Calibri" panose="020F0502020204030204" pitchFamily="34" charset="0"/>
                <a:cs typeface="Times New Roman" panose="02020603050405020304" pitchFamily="18" charset="0"/>
              </a:rPr>
              <a:t>Los especialistas pueden tratar a distancia las imágenes médicas de los pacientes quienes de esta manera no tienen que desplazarse a largas y costosas distancias, y los cuidados se pueden dar a domicilio. </a:t>
            </a:r>
            <a:r>
              <a:rPr lang="fr-BE" sz="2800" dirty="0" smtClean="0">
                <a:latin typeface="Calibri" panose="020F0502020204030204" pitchFamily="34" charset="0"/>
                <a:ea typeface="Calibri" panose="020F0502020204030204" pitchFamily="34" charset="0"/>
                <a:cs typeface="Times New Roman" panose="02020603050405020304" pitchFamily="18" charset="0"/>
              </a:rPr>
              <a:t>. </a:t>
            </a:r>
          </a:p>
          <a:p>
            <a:pPr marL="457200" indent="-457200">
              <a:buFont typeface="Arial" panose="020B0604020202020204" pitchFamily="34" charset="0"/>
              <a:buChar char="•"/>
            </a:pPr>
            <a:r>
              <a:rPr lang="fr-BE" sz="2800" dirty="0" err="1">
                <a:latin typeface="Calibri" panose="020F0502020204030204" pitchFamily="34" charset="0"/>
                <a:cs typeface="Times New Roman" panose="02020603050405020304" pitchFamily="18" charset="0"/>
              </a:rPr>
              <a:t>Ejemplo</a:t>
            </a:r>
            <a:r>
              <a:rPr lang="fr-BE" sz="2800" dirty="0">
                <a:latin typeface="Calibri" panose="020F0502020204030204" pitchFamily="34" charset="0"/>
                <a:cs typeface="Times New Roman" panose="02020603050405020304" pitchFamily="18" charset="0"/>
              </a:rPr>
              <a:t> : </a:t>
            </a:r>
            <a:r>
              <a:rPr lang="fr-BE" sz="2800" dirty="0" smtClean="0">
                <a:latin typeface="Calibri" panose="020F0502020204030204" pitchFamily="34" charset="0"/>
                <a:cs typeface="Times New Roman" panose="02020603050405020304" pitchFamily="18" charset="0"/>
              </a:rPr>
              <a:t>3nethra (</a:t>
            </a:r>
            <a:r>
              <a:rPr lang="fr-BE" sz="2800" dirty="0" err="1" smtClean="0">
                <a:latin typeface="Calibri" panose="020F0502020204030204" pitchFamily="34" charset="0"/>
                <a:cs typeface="Times New Roman" panose="02020603050405020304" pitchFamily="18" charset="0"/>
              </a:rPr>
              <a:t>Forus</a:t>
            </a:r>
            <a:r>
              <a:rPr lang="fr-BE" sz="2800" dirty="0" smtClean="0">
                <a:latin typeface="Calibri" panose="020F0502020204030204" pitchFamily="34" charset="0"/>
                <a:cs typeface="Times New Roman" panose="02020603050405020304" pitchFamily="18" charset="0"/>
              </a:rPr>
              <a:t> </a:t>
            </a:r>
            <a:r>
              <a:rPr lang="fr-BE" sz="2800" dirty="0" err="1" smtClean="0">
                <a:latin typeface="Calibri" panose="020F0502020204030204" pitchFamily="34" charset="0"/>
                <a:cs typeface="Times New Roman" panose="02020603050405020304" pitchFamily="18" charset="0"/>
              </a:rPr>
              <a:t>Health</a:t>
            </a:r>
            <a:r>
              <a:rPr lang="fr-BE" sz="2800" dirty="0" smtClean="0">
                <a:latin typeface="Calibri" panose="020F0502020204030204" pitchFamily="34" charset="0"/>
                <a:cs typeface="Times New Roman" panose="02020603050405020304" pitchFamily="18" charset="0"/>
              </a:rPr>
              <a:t>).</a:t>
            </a:r>
            <a:endParaRPr lang="fr-FR" sz="2800" dirty="0"/>
          </a:p>
        </p:txBody>
      </p:sp>
    </p:spTree>
    <p:extLst>
      <p:ext uri="{BB962C8B-B14F-4D97-AF65-F5344CB8AC3E}">
        <p14:creationId xmlns:p14="http://schemas.microsoft.com/office/powerpoint/2010/main" val="1792988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s-ES" b="1" dirty="0">
                <a:latin typeface="+mn-lt"/>
              </a:rPr>
              <a:t>Una distribución optimizada del trabajo</a:t>
            </a:r>
            <a:endParaRPr lang="fr-FR" b="1" dirty="0">
              <a:latin typeface="+mn-lt"/>
            </a:endParaRPr>
          </a:p>
        </p:txBody>
      </p:sp>
      <p:sp>
        <p:nvSpPr>
          <p:cNvPr id="3" name="Espace réservé du contenu 2"/>
          <p:cNvSpPr>
            <a:spLocks noGrp="1"/>
          </p:cNvSpPr>
          <p:nvPr>
            <p:ph idx="1"/>
          </p:nvPr>
        </p:nvSpPr>
        <p:spPr>
          <a:xfrm>
            <a:off x="554181" y="1825625"/>
            <a:ext cx="11055927" cy="4510520"/>
          </a:xfrm>
        </p:spPr>
        <p:txBody>
          <a:bodyPr/>
          <a:lstStyle/>
          <a:p>
            <a:pPr marL="0" indent="0">
              <a:buNone/>
            </a:pPr>
            <a:r>
              <a:rPr lang="es-ES" dirty="0" smtClean="0"/>
              <a:t>La </a:t>
            </a:r>
            <a:r>
              <a:rPr lang="es-ES" dirty="0"/>
              <a:t>idea de que no es necesario ser un </a:t>
            </a:r>
            <a:r>
              <a:rPr lang="es-ES" dirty="0" err="1"/>
              <a:t>hyper</a:t>
            </a:r>
            <a:r>
              <a:rPr lang="es-ES" dirty="0"/>
              <a:t>-especialista, formado durante muchísimos años y costando muchísimo dinero, para poder efectuar ciertas acciones simples que una persona menos formada pero igualmente competente puede llevar a cabo. </a:t>
            </a:r>
            <a:endParaRPr lang="fr-FR" dirty="0"/>
          </a:p>
        </p:txBody>
      </p:sp>
    </p:spTree>
    <p:extLst>
      <p:ext uri="{BB962C8B-B14F-4D97-AF65-F5344CB8AC3E}">
        <p14:creationId xmlns:p14="http://schemas.microsoft.com/office/powerpoint/2010/main" val="27130220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s-ES" b="1" dirty="0">
                <a:latin typeface="+mn-lt"/>
              </a:rPr>
              <a:t>La innovación tecnológica hace parte de nuestras </a:t>
            </a:r>
            <a:r>
              <a:rPr lang="es-ES" b="1" dirty="0" smtClean="0">
                <a:latin typeface="+mn-lt"/>
              </a:rPr>
              <a:t>vidas </a:t>
            </a:r>
            <a:endParaRPr lang="fr-FR" b="1" dirty="0">
              <a:latin typeface="+mn-lt"/>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734468" y="1797916"/>
            <a:ext cx="3444809" cy="4351338"/>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14982" y="2281381"/>
            <a:ext cx="3851564" cy="2830345"/>
          </a:xfrm>
          <a:prstGeom prst="rect">
            <a:avLst/>
          </a:prstGeom>
        </p:spPr>
      </p:pic>
      <p:pic>
        <p:nvPicPr>
          <p:cNvPr id="6" name="Imag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70105" y="2329570"/>
            <a:ext cx="3308749" cy="2873375"/>
          </a:xfrm>
          <a:prstGeom prst="rect">
            <a:avLst/>
          </a:prstGeom>
        </p:spPr>
      </p:pic>
    </p:spTree>
    <p:extLst>
      <p:ext uri="{BB962C8B-B14F-4D97-AF65-F5344CB8AC3E}">
        <p14:creationId xmlns:p14="http://schemas.microsoft.com/office/powerpoint/2010/main" val="32339278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Autofit/>
          </a:bodyPr>
          <a:lstStyle/>
          <a:p>
            <a:pPr algn="ctr"/>
            <a:r>
              <a:rPr lang="es-ES" b="1" dirty="0">
                <a:latin typeface="+mn-lt"/>
              </a:rPr>
              <a:t>Actualizar la idea de la frugalidad en el área de los cuidados de salud</a:t>
            </a:r>
            <a:endParaRPr lang="fr-FR" b="1" dirty="0">
              <a:latin typeface="+mn-lt"/>
            </a:endParaRPr>
          </a:p>
        </p:txBody>
      </p:sp>
      <p:sp>
        <p:nvSpPr>
          <p:cNvPr id="3" name="Espace réservé du contenu 2"/>
          <p:cNvSpPr>
            <a:spLocks noGrp="1"/>
          </p:cNvSpPr>
          <p:nvPr>
            <p:ph idx="1"/>
          </p:nvPr>
        </p:nvSpPr>
        <p:spPr/>
        <p:txBody>
          <a:bodyPr/>
          <a:lstStyle/>
          <a:p>
            <a:r>
              <a:rPr lang="es-ES" dirty="0" smtClean="0"/>
              <a:t>Obtener </a:t>
            </a:r>
            <a:r>
              <a:rPr lang="es-ES" dirty="0"/>
              <a:t>más logros con menos </a:t>
            </a:r>
            <a:r>
              <a:rPr lang="es-ES" dirty="0" smtClean="0"/>
              <a:t>recursos</a:t>
            </a:r>
          </a:p>
          <a:p>
            <a:pPr marL="0" indent="0">
              <a:buNone/>
            </a:pPr>
            <a:r>
              <a:rPr lang="es-ES" dirty="0"/>
              <a:t>(Lograr más con </a:t>
            </a:r>
            <a:r>
              <a:rPr lang="es-ES" dirty="0" smtClean="0"/>
              <a:t>menos)</a:t>
            </a:r>
            <a:r>
              <a:rPr lang="fr-FR" dirty="0" smtClean="0"/>
              <a:t>!</a:t>
            </a:r>
            <a:endParaRPr lang="fr-FR" dirty="0"/>
          </a:p>
        </p:txBody>
      </p:sp>
      <p:pic>
        <p:nvPicPr>
          <p:cNvPr id="4" name="Image 3"/>
          <p:cNvPicPr>
            <a:picLocks noChangeAspect="1"/>
          </p:cNvPicPr>
          <p:nvPr/>
        </p:nvPicPr>
        <p:blipFill>
          <a:blip r:embed="rId2"/>
          <a:stretch>
            <a:fillRect/>
          </a:stretch>
        </p:blipFill>
        <p:spPr>
          <a:xfrm>
            <a:off x="7784522" y="1825625"/>
            <a:ext cx="3162300" cy="4762500"/>
          </a:xfrm>
          <a:prstGeom prst="rect">
            <a:avLst/>
          </a:prstGeom>
        </p:spPr>
      </p:pic>
    </p:spTree>
    <p:extLst>
      <p:ext uri="{BB962C8B-B14F-4D97-AF65-F5344CB8AC3E}">
        <p14:creationId xmlns:p14="http://schemas.microsoft.com/office/powerpoint/2010/main" val="3245624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75491" y="309707"/>
            <a:ext cx="11178309" cy="964911"/>
          </a:xfrm>
        </p:spPr>
        <p:txBody>
          <a:bodyPr/>
          <a:lstStyle/>
          <a:p>
            <a:pPr algn="ctr"/>
            <a:r>
              <a:rPr lang="fr-FR" b="1" dirty="0" smtClean="0">
                <a:latin typeface="+mn-lt"/>
              </a:rPr>
              <a:t>La </a:t>
            </a:r>
            <a:r>
              <a:rPr lang="fr-FR" b="1" dirty="0" err="1">
                <a:latin typeface="+mn-lt"/>
              </a:rPr>
              <a:t>i</a:t>
            </a:r>
            <a:r>
              <a:rPr lang="fr-FR" b="1" dirty="0" err="1" smtClean="0">
                <a:latin typeface="+mn-lt"/>
              </a:rPr>
              <a:t>nnovación</a:t>
            </a:r>
            <a:r>
              <a:rPr lang="fr-FR" b="1" dirty="0" smtClean="0">
                <a:latin typeface="+mn-lt"/>
              </a:rPr>
              <a:t> </a:t>
            </a:r>
            <a:r>
              <a:rPr lang="fr-FR" b="1" dirty="0">
                <a:latin typeface="+mn-lt"/>
              </a:rPr>
              <a:t>frugal </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875809" y="1394691"/>
            <a:ext cx="3777671" cy="4883872"/>
          </a:xfrm>
        </p:spPr>
      </p:pic>
    </p:spTree>
    <p:extLst>
      <p:ext uri="{BB962C8B-B14F-4D97-AF65-F5344CB8AC3E}">
        <p14:creationId xmlns:p14="http://schemas.microsoft.com/office/powerpoint/2010/main" val="39399399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err="1" smtClean="0">
                <a:latin typeface="+mn-lt"/>
              </a:rPr>
              <a:t>CerviScan</a:t>
            </a:r>
            <a:r>
              <a:rPr lang="fr-FR" b="1" dirty="0" smtClean="0">
                <a:latin typeface="+mn-lt"/>
              </a:rPr>
              <a:t> </a:t>
            </a:r>
            <a:r>
              <a:rPr lang="fr-BE" b="1" dirty="0">
                <a:latin typeface="+mn-lt"/>
              </a:rPr>
              <a:t>e</a:t>
            </a:r>
            <a:r>
              <a:rPr lang="fr-BE" b="1" dirty="0" smtClean="0">
                <a:latin typeface="+mn-lt"/>
              </a:rPr>
              <a:t>n </a:t>
            </a:r>
            <a:r>
              <a:rPr lang="fr-BE" b="1" dirty="0" err="1">
                <a:latin typeface="+mn-lt"/>
              </a:rPr>
              <a:t>Camerún</a:t>
            </a:r>
            <a:endParaRPr lang="fr-FR" b="1" dirty="0">
              <a:latin typeface="+mn-lt"/>
            </a:endParaRP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682817" y="1995054"/>
            <a:ext cx="4849765" cy="3932527"/>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2110" y="2128115"/>
            <a:ext cx="5255490" cy="3666403"/>
          </a:xfrm>
          <a:prstGeom prst="rect">
            <a:avLst/>
          </a:prstGeom>
        </p:spPr>
      </p:pic>
    </p:spTree>
    <p:extLst>
      <p:ext uri="{BB962C8B-B14F-4D97-AF65-F5344CB8AC3E}">
        <p14:creationId xmlns:p14="http://schemas.microsoft.com/office/powerpoint/2010/main" val="10091368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b="1" dirty="0" err="1" smtClean="0">
                <a:latin typeface="+mn-lt"/>
              </a:rPr>
              <a:t>Mobile-Santé</a:t>
            </a:r>
            <a:r>
              <a:rPr lang="fr-FR" b="1" dirty="0" smtClean="0">
                <a:latin typeface="+mn-lt"/>
              </a:rPr>
              <a:t> (</a:t>
            </a:r>
            <a:r>
              <a:rPr lang="fr-FR" b="1" dirty="0">
                <a:latin typeface="+mn-lt"/>
              </a:rPr>
              <a:t>MOS@N) </a:t>
            </a:r>
            <a:r>
              <a:rPr lang="fr-FR" b="1" dirty="0" smtClean="0">
                <a:latin typeface="+mn-lt"/>
              </a:rPr>
              <a:t>en Burkina Faso</a:t>
            </a:r>
            <a:endParaRPr lang="fr-FR"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25634" y="1825625"/>
            <a:ext cx="6817096" cy="4351338"/>
          </a:xfrm>
        </p:spPr>
      </p:pic>
    </p:spTree>
    <p:extLst>
      <p:ext uri="{BB962C8B-B14F-4D97-AF65-F5344CB8AC3E}">
        <p14:creationId xmlns:p14="http://schemas.microsoft.com/office/powerpoint/2010/main" val="420707622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014609"/>
            <a:ext cx="5181600" cy="3714750"/>
          </a:xfrm>
        </p:spPr>
      </p:pic>
      <p:pic>
        <p:nvPicPr>
          <p:cNvPr id="7" name="Image 6"/>
          <p:cNvPicPr>
            <a:picLocks noChangeAspect="1"/>
          </p:cNvPicPr>
          <p:nvPr/>
        </p:nvPicPr>
        <p:blipFill>
          <a:blip r:embed="rId3"/>
          <a:stretch>
            <a:fillRect/>
          </a:stretch>
        </p:blipFill>
        <p:spPr>
          <a:xfrm>
            <a:off x="6906490" y="932871"/>
            <a:ext cx="4251036" cy="5398655"/>
          </a:xfrm>
          <a:prstGeom prst="rect">
            <a:avLst/>
          </a:prstGeom>
        </p:spPr>
      </p:pic>
    </p:spTree>
    <p:extLst>
      <p:ext uri="{BB962C8B-B14F-4D97-AF65-F5344CB8AC3E}">
        <p14:creationId xmlns:p14="http://schemas.microsoft.com/office/powerpoint/2010/main" val="29980142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30564" y="198438"/>
            <a:ext cx="10515600" cy="1094654"/>
          </a:xfrm>
        </p:spPr>
        <p:txBody>
          <a:bodyPr/>
          <a:lstStyle/>
          <a:p>
            <a:pPr algn="ctr"/>
            <a:r>
              <a:rPr lang="fr-FR" b="1" dirty="0">
                <a:latin typeface="+mn-lt"/>
              </a:rPr>
              <a:t>La </a:t>
            </a:r>
            <a:r>
              <a:rPr lang="fr-FR" b="1" dirty="0" err="1">
                <a:latin typeface="+mn-lt"/>
              </a:rPr>
              <a:t>innovación</a:t>
            </a:r>
            <a:r>
              <a:rPr lang="fr-FR" b="1" dirty="0">
                <a:latin typeface="+mn-lt"/>
              </a:rPr>
              <a:t> frugal </a:t>
            </a:r>
            <a:r>
              <a:rPr lang="fr-FR" b="1" dirty="0" smtClean="0">
                <a:latin typeface="+mn-lt"/>
              </a:rPr>
              <a:t>(</a:t>
            </a:r>
            <a:r>
              <a:rPr lang="fr-FR" b="1" dirty="0" err="1">
                <a:latin typeface="+mn-lt"/>
              </a:rPr>
              <a:t>J</a:t>
            </a:r>
            <a:r>
              <a:rPr lang="fr-FR" b="1" dirty="0" err="1" smtClean="0">
                <a:latin typeface="+mn-lt"/>
              </a:rPr>
              <a:t>ugaad</a:t>
            </a:r>
            <a:r>
              <a:rPr lang="fr-FR" b="1" dirty="0" smtClean="0">
                <a:latin typeface="+mn-lt"/>
              </a:rPr>
              <a:t>)?</a:t>
            </a:r>
            <a:endParaRPr lang="fr-FR" b="1" dirty="0">
              <a:latin typeface="+mn-lt"/>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0254" y="2992581"/>
            <a:ext cx="4344988" cy="3012786"/>
          </a:xfrm>
          <a:prstGeom prst="rect">
            <a:avLst/>
          </a:prstGeom>
        </p:spPr>
      </p:pic>
      <p:sp>
        <p:nvSpPr>
          <p:cNvPr id="7" name="Espace réservé du contenu 6"/>
          <p:cNvSpPr>
            <a:spLocks noGrp="1"/>
          </p:cNvSpPr>
          <p:nvPr>
            <p:ph idx="1"/>
          </p:nvPr>
        </p:nvSpPr>
        <p:spPr>
          <a:xfrm>
            <a:off x="332509" y="1293092"/>
            <a:ext cx="11490036" cy="5255489"/>
          </a:xfrm>
        </p:spPr>
        <p:txBody>
          <a:bodyPr/>
          <a:lstStyle/>
          <a:p>
            <a:r>
              <a:rPr lang="es-ES" dirty="0">
                <a:latin typeface="Calibri" panose="020F0502020204030204" pitchFamily="34" charset="0"/>
                <a:ea typeface="Calibri" panose="020F0502020204030204" pitchFamily="34" charset="0"/>
                <a:cs typeface="Times New Roman" panose="02020603050405020304" pitchFamily="18" charset="0"/>
              </a:rPr>
              <a:t>6 grandes principios directores, extremamente útiles para </a:t>
            </a:r>
            <a:r>
              <a:rPr lang="es-ES" dirty="0" err="1">
                <a:latin typeface="Calibri" panose="020F0502020204030204" pitchFamily="34" charset="0"/>
                <a:ea typeface="Calibri" panose="020F0502020204030204" pitchFamily="34" charset="0"/>
                <a:cs typeface="Times New Roman" panose="02020603050405020304" pitchFamily="18" charset="0"/>
              </a:rPr>
              <a:t>redinamizar</a:t>
            </a:r>
            <a:r>
              <a:rPr lang="es-ES" dirty="0">
                <a:latin typeface="Calibri" panose="020F0502020204030204" pitchFamily="34" charset="0"/>
                <a:ea typeface="Calibri" panose="020F0502020204030204" pitchFamily="34" charset="0"/>
                <a:cs typeface="Times New Roman" panose="02020603050405020304" pitchFamily="18" charset="0"/>
              </a:rPr>
              <a:t> las </a:t>
            </a:r>
            <a:r>
              <a:rPr lang="es-ES" dirty="0" err="1">
                <a:latin typeface="Calibri" panose="020F0502020204030204" pitchFamily="34" charset="0"/>
                <a:ea typeface="Calibri" panose="020F0502020204030204" pitchFamily="34" charset="0"/>
                <a:cs typeface="Times New Roman" panose="02020603050405020304" pitchFamily="18" charset="0"/>
              </a:rPr>
              <a:t>prácicas</a:t>
            </a:r>
            <a:r>
              <a:rPr lang="es-ES" dirty="0">
                <a:latin typeface="Calibri" panose="020F0502020204030204" pitchFamily="34" charset="0"/>
                <a:ea typeface="Calibri" panose="020F0502020204030204" pitchFamily="34" charset="0"/>
                <a:cs typeface="Times New Roman" panose="02020603050405020304" pitchFamily="18" charset="0"/>
              </a:rPr>
              <a:t> occidentales, sobre todo en el área de la salud, y para promover la innovación frugal</a:t>
            </a:r>
            <a:r>
              <a:rPr lang="es-ES" dirty="0" smtClean="0">
                <a:latin typeface="Calibri" panose="020F0502020204030204" pitchFamily="34" charset="0"/>
                <a:ea typeface="Calibri" panose="020F0502020204030204" pitchFamily="34" charset="0"/>
                <a:cs typeface="Times New Roman" panose="02020603050405020304" pitchFamily="18" charset="0"/>
              </a:rPr>
              <a:t>.</a:t>
            </a:r>
            <a:endParaRPr lang="fr-BE" dirty="0" smtClean="0">
              <a:latin typeface="Calibri" panose="020F0502020204030204" pitchFamily="34" charset="0"/>
              <a:ea typeface="Calibri" panose="020F0502020204030204" pitchFamily="34" charset="0"/>
              <a:cs typeface="Times New Roman" panose="02020603050405020304" pitchFamily="18" charset="0"/>
            </a:endParaRPr>
          </a:p>
          <a:p>
            <a:r>
              <a:rPr lang="fr-BE" b="1" dirty="0" smtClean="0">
                <a:latin typeface="Calibri" panose="020F0502020204030204" pitchFamily="34" charset="0"/>
                <a:ea typeface="Calibri" panose="020F0502020204030204" pitchFamily="34" charset="0"/>
                <a:cs typeface="Times New Roman" panose="02020603050405020304" pitchFamily="18" charset="0"/>
              </a:rPr>
              <a:t>1. </a:t>
            </a:r>
            <a:r>
              <a:rPr lang="es-ES" b="1" dirty="0">
                <a:latin typeface="Calibri" panose="020F0502020204030204" pitchFamily="34" charset="0"/>
                <a:ea typeface="Calibri" panose="020F0502020204030204" pitchFamily="34" charset="0"/>
                <a:cs typeface="Times New Roman" panose="02020603050405020304" pitchFamily="18" charset="0"/>
              </a:rPr>
              <a:t>Buscar oportunidades en medio de la adversidad</a:t>
            </a:r>
            <a:endParaRPr lang="fr-BE" b="1" dirty="0" smtClean="0">
              <a:latin typeface="Calibri" panose="020F0502020204030204" pitchFamily="34" charset="0"/>
              <a:ea typeface="Calibri" panose="020F0502020204030204" pitchFamily="34" charset="0"/>
              <a:cs typeface="Times New Roman" panose="02020603050405020304" pitchFamily="18" charset="0"/>
            </a:endParaRPr>
          </a:p>
          <a:p>
            <a:r>
              <a:rPr lang="fr-BE" b="1" dirty="0" smtClean="0">
                <a:latin typeface="Calibri" panose="020F0502020204030204" pitchFamily="34" charset="0"/>
                <a:ea typeface="Calibri" panose="020F0502020204030204" pitchFamily="34" charset="0"/>
                <a:cs typeface="Times New Roman" panose="02020603050405020304" pitchFamily="18" charset="0"/>
              </a:rPr>
              <a:t>2. </a:t>
            </a:r>
            <a:r>
              <a:rPr lang="fr-BE" b="1" dirty="0" err="1">
                <a:latin typeface="Calibri" panose="020F0502020204030204" pitchFamily="34" charset="0"/>
                <a:ea typeface="Calibri" panose="020F0502020204030204" pitchFamily="34" charset="0"/>
                <a:cs typeface="Times New Roman" panose="02020603050405020304" pitchFamily="18" charset="0"/>
              </a:rPr>
              <a:t>Lograr</a:t>
            </a:r>
            <a:r>
              <a:rPr lang="fr-BE" b="1" dirty="0">
                <a:latin typeface="Calibri" panose="020F0502020204030204" pitchFamily="34" charset="0"/>
                <a:ea typeface="Calibri" panose="020F0502020204030204" pitchFamily="34" charset="0"/>
                <a:cs typeface="Times New Roman" panose="02020603050405020304" pitchFamily="18" charset="0"/>
              </a:rPr>
              <a:t> </a:t>
            </a:r>
            <a:r>
              <a:rPr lang="fr-BE" b="1" dirty="0" err="1">
                <a:latin typeface="Calibri" panose="020F0502020204030204" pitchFamily="34" charset="0"/>
                <a:ea typeface="Calibri" panose="020F0502020204030204" pitchFamily="34" charset="0"/>
                <a:cs typeface="Times New Roman" panose="02020603050405020304" pitchFamily="18" charset="0"/>
              </a:rPr>
              <a:t>más</a:t>
            </a:r>
            <a:r>
              <a:rPr lang="fr-BE" b="1" dirty="0">
                <a:latin typeface="Calibri" panose="020F0502020204030204" pitchFamily="34" charset="0"/>
                <a:ea typeface="Calibri" panose="020F0502020204030204" pitchFamily="34" charset="0"/>
                <a:cs typeface="Times New Roman" panose="02020603050405020304" pitchFamily="18" charset="0"/>
              </a:rPr>
              <a:t> con </a:t>
            </a:r>
            <a:r>
              <a:rPr lang="fr-BE" b="1" dirty="0" err="1">
                <a:latin typeface="Calibri" panose="020F0502020204030204" pitchFamily="34" charset="0"/>
                <a:ea typeface="Calibri" panose="020F0502020204030204" pitchFamily="34" charset="0"/>
                <a:cs typeface="Times New Roman" panose="02020603050405020304" pitchFamily="18" charset="0"/>
              </a:rPr>
              <a:t>menos</a:t>
            </a:r>
            <a:endParaRPr lang="fr-BE" b="1" dirty="0" smtClean="0">
              <a:latin typeface="Calibri" panose="020F0502020204030204" pitchFamily="34" charset="0"/>
              <a:ea typeface="Calibri" panose="020F0502020204030204" pitchFamily="34" charset="0"/>
              <a:cs typeface="Times New Roman" panose="02020603050405020304" pitchFamily="18" charset="0"/>
            </a:endParaRPr>
          </a:p>
          <a:p>
            <a:r>
              <a:rPr lang="fr-BE" b="1" dirty="0" smtClean="0">
                <a:latin typeface="Calibri" panose="020F0502020204030204" pitchFamily="34" charset="0"/>
                <a:ea typeface="Calibri" panose="020F0502020204030204" pitchFamily="34" charset="0"/>
                <a:cs typeface="Times New Roman" panose="02020603050405020304" pitchFamily="18" charset="0"/>
              </a:rPr>
              <a:t>3. </a:t>
            </a:r>
            <a:r>
              <a:rPr lang="es-ES" b="1" dirty="0">
                <a:latin typeface="Calibri" panose="020F0502020204030204" pitchFamily="34" charset="0"/>
                <a:ea typeface="Calibri" panose="020F0502020204030204" pitchFamily="34" charset="0"/>
                <a:cs typeface="Times New Roman" panose="02020603050405020304" pitchFamily="18" charset="0"/>
              </a:rPr>
              <a:t>Pensar y actuar de manera flexible</a:t>
            </a:r>
            <a:endParaRPr lang="fr-BE" b="1" dirty="0" smtClean="0">
              <a:latin typeface="Calibri" panose="020F0502020204030204" pitchFamily="34" charset="0"/>
              <a:ea typeface="Calibri" panose="020F0502020204030204" pitchFamily="34" charset="0"/>
              <a:cs typeface="Times New Roman" panose="02020603050405020304" pitchFamily="18" charset="0"/>
            </a:endParaRPr>
          </a:p>
          <a:p>
            <a:r>
              <a:rPr lang="fr-BE" b="1" dirty="0" smtClean="0">
                <a:latin typeface="Calibri" panose="020F0502020204030204" pitchFamily="34" charset="0"/>
                <a:ea typeface="Calibri" panose="020F0502020204030204" pitchFamily="34" charset="0"/>
                <a:cs typeface="Times New Roman" panose="02020603050405020304" pitchFamily="18" charset="0"/>
              </a:rPr>
              <a:t>4. </a:t>
            </a:r>
            <a:r>
              <a:rPr lang="es-ES" b="1" dirty="0">
                <a:latin typeface="Calibri" panose="020F0502020204030204" pitchFamily="34" charset="0"/>
                <a:ea typeface="Calibri" panose="020F0502020204030204" pitchFamily="34" charset="0"/>
                <a:cs typeface="Times New Roman" panose="02020603050405020304" pitchFamily="18" charset="0"/>
              </a:rPr>
              <a:t>Tener por objetivo la simplicidad</a:t>
            </a:r>
            <a:endParaRPr lang="fr-BE" b="1" dirty="0" smtClean="0">
              <a:latin typeface="Calibri" panose="020F0502020204030204" pitchFamily="34" charset="0"/>
              <a:ea typeface="Calibri" panose="020F0502020204030204" pitchFamily="34" charset="0"/>
              <a:cs typeface="Times New Roman" panose="02020603050405020304" pitchFamily="18" charset="0"/>
            </a:endParaRPr>
          </a:p>
          <a:p>
            <a:r>
              <a:rPr lang="fr-BE" b="1" dirty="0" smtClean="0">
                <a:latin typeface="Calibri" panose="020F0502020204030204" pitchFamily="34" charset="0"/>
                <a:ea typeface="Calibri" panose="020F0502020204030204" pitchFamily="34" charset="0"/>
                <a:cs typeface="Times New Roman" panose="02020603050405020304" pitchFamily="18" charset="0"/>
              </a:rPr>
              <a:t>5. </a:t>
            </a:r>
            <a:r>
              <a:rPr lang="es-ES" b="1" dirty="0" smtClean="0">
                <a:latin typeface="Calibri" panose="020F0502020204030204" pitchFamily="34" charset="0"/>
                <a:ea typeface="Calibri" panose="020F0502020204030204" pitchFamily="34" charset="0"/>
                <a:cs typeface="Times New Roman" panose="02020603050405020304" pitchFamily="18" charset="0"/>
              </a:rPr>
              <a:t>Integrar </a:t>
            </a:r>
            <a:r>
              <a:rPr lang="es-ES" b="1" dirty="0">
                <a:latin typeface="Calibri" panose="020F0502020204030204" pitchFamily="34" charset="0"/>
                <a:ea typeface="Calibri" panose="020F0502020204030204" pitchFamily="34" charset="0"/>
                <a:cs typeface="Times New Roman" panose="02020603050405020304" pitchFamily="18" charset="0"/>
              </a:rPr>
              <a:t>los </a:t>
            </a:r>
            <a:r>
              <a:rPr lang="es-ES" b="1" dirty="0" err="1">
                <a:latin typeface="Calibri" panose="020F0502020204030204" pitchFamily="34" charset="0"/>
                <a:ea typeface="Calibri" panose="020F0502020204030204" pitchFamily="34" charset="0"/>
                <a:cs typeface="Times New Roman" panose="02020603050405020304" pitchFamily="18" charset="0"/>
              </a:rPr>
              <a:t>excluídos</a:t>
            </a:r>
            <a:r>
              <a:rPr lang="es-ES" b="1" dirty="0">
                <a:latin typeface="Calibri" panose="020F0502020204030204" pitchFamily="34" charset="0"/>
                <a:ea typeface="Calibri" panose="020F0502020204030204" pitchFamily="34" charset="0"/>
                <a:cs typeface="Times New Roman" panose="02020603050405020304" pitchFamily="18" charset="0"/>
              </a:rPr>
              <a:t> y los marginales</a:t>
            </a:r>
            <a:endParaRPr lang="fr-BE" b="1" dirty="0" smtClean="0">
              <a:latin typeface="Calibri" panose="020F0502020204030204" pitchFamily="34" charset="0"/>
              <a:ea typeface="Calibri" panose="020F0502020204030204" pitchFamily="34" charset="0"/>
              <a:cs typeface="Times New Roman" panose="02020603050405020304" pitchFamily="18" charset="0"/>
            </a:endParaRPr>
          </a:p>
          <a:p>
            <a:r>
              <a:rPr lang="fr-BE" b="1" dirty="0" smtClean="0">
                <a:latin typeface="Calibri" panose="020F0502020204030204" pitchFamily="34" charset="0"/>
                <a:ea typeface="Calibri" panose="020F0502020204030204" pitchFamily="34" charset="0"/>
                <a:cs typeface="Times New Roman" panose="02020603050405020304" pitchFamily="18" charset="0"/>
              </a:rPr>
              <a:t>6. </a:t>
            </a:r>
            <a:r>
              <a:rPr lang="fr-BE" b="1" dirty="0" err="1" smtClean="0">
                <a:latin typeface="Calibri" panose="020F0502020204030204" pitchFamily="34" charset="0"/>
                <a:ea typeface="Calibri" panose="020F0502020204030204" pitchFamily="34" charset="0"/>
                <a:cs typeface="Times New Roman" panose="02020603050405020304" pitchFamily="18" charset="0"/>
              </a:rPr>
              <a:t>Seguir</a:t>
            </a:r>
            <a:r>
              <a:rPr lang="fr-BE" b="1" dirty="0" smtClean="0">
                <a:latin typeface="Calibri" panose="020F0502020204030204" pitchFamily="34" charset="0"/>
                <a:ea typeface="Calibri" panose="020F0502020204030204" pitchFamily="34" charset="0"/>
                <a:cs typeface="Times New Roman" panose="02020603050405020304" pitchFamily="18" charset="0"/>
              </a:rPr>
              <a:t> </a:t>
            </a:r>
            <a:r>
              <a:rPr lang="fr-BE" b="1" dirty="0">
                <a:latin typeface="Calibri" panose="020F0502020204030204" pitchFamily="34" charset="0"/>
                <a:ea typeface="Calibri" panose="020F0502020204030204" pitchFamily="34" charset="0"/>
                <a:cs typeface="Times New Roman" panose="02020603050405020304" pitchFamily="18" charset="0"/>
              </a:rPr>
              <a:t>su </a:t>
            </a:r>
            <a:r>
              <a:rPr lang="fr-BE" b="1" dirty="0" err="1">
                <a:latin typeface="Calibri" panose="020F0502020204030204" pitchFamily="34" charset="0"/>
                <a:ea typeface="Calibri" panose="020F0502020204030204" pitchFamily="34" charset="0"/>
                <a:cs typeface="Times New Roman" panose="02020603050405020304" pitchFamily="18" charset="0"/>
              </a:rPr>
              <a:t>corazón</a:t>
            </a:r>
            <a:endParaRPr lang="fr-BE" b="1" dirty="0" smtClean="0">
              <a:latin typeface="Calibri" panose="020F0502020204030204" pitchFamily="34" charset="0"/>
              <a:ea typeface="Calibri" panose="020F0502020204030204" pitchFamily="34" charset="0"/>
              <a:cs typeface="Times New Roman" panose="02020603050405020304" pitchFamily="18" charset="0"/>
            </a:endParaRPr>
          </a:p>
          <a:p>
            <a:endParaRPr lang="fr-BE" b="1" dirty="0" smtClean="0">
              <a:latin typeface="Calibri" panose="020F0502020204030204" pitchFamily="34" charset="0"/>
              <a:ea typeface="Calibri" panose="020F0502020204030204" pitchFamily="34" charset="0"/>
              <a:cs typeface="Times New Roman" panose="02020603050405020304" pitchFamily="18" charset="0"/>
            </a:endParaRPr>
          </a:p>
          <a:p>
            <a:endParaRPr lang="fr-BE" dirty="0">
              <a:latin typeface="Calibri" panose="020F0502020204030204" pitchFamily="34" charset="0"/>
              <a:ea typeface="Calibri" panose="020F0502020204030204" pitchFamily="34" charset="0"/>
              <a:cs typeface="Times New Roman" panose="02020603050405020304" pitchFamily="18" charset="0"/>
            </a:endParaRPr>
          </a:p>
          <a:p>
            <a:endParaRPr lang="fr-FR" dirty="0"/>
          </a:p>
        </p:txBody>
      </p:sp>
    </p:spTree>
    <p:extLst>
      <p:ext uri="{BB962C8B-B14F-4D97-AF65-F5344CB8AC3E}">
        <p14:creationId xmlns:p14="http://schemas.microsoft.com/office/powerpoint/2010/main" val="4090724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marL="228600" lvl="0" indent="-228600" algn="ctr">
              <a:spcBef>
                <a:spcPts val="1000"/>
              </a:spcBef>
            </a:pPr>
            <a:r>
              <a:rPr lang="fr-BE"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BE"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49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Buscar oportunidades </a:t>
            </a:r>
            <a:r>
              <a:rPr lang="es-ES"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es-ES"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49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en </a:t>
            </a:r>
            <a:r>
              <a:rPr lang="es-ES" sz="49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medio de la adversidad</a:t>
            </a:r>
            <a:r>
              <a:rPr lang="fr-B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BE"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fr-FR" dirty="0"/>
          </a:p>
        </p:txBody>
      </p:sp>
      <p:pic>
        <p:nvPicPr>
          <p:cNvPr id="5" name="Espace réservé du contenu 4"/>
          <p:cNvPicPr>
            <a:picLocks noGrp="1" noChangeAspect="1"/>
          </p:cNvPicPr>
          <p:nvPr>
            <p:ph idx="1"/>
          </p:nvPr>
        </p:nvPicPr>
        <p:blipFill>
          <a:blip r:embed="rId2"/>
          <a:stretch>
            <a:fillRect/>
          </a:stretch>
        </p:blipFill>
        <p:spPr>
          <a:xfrm>
            <a:off x="7571506" y="2115128"/>
            <a:ext cx="4269509" cy="3283310"/>
          </a:xfrm>
          <a:prstGeom prst="rect">
            <a:avLst/>
          </a:prstGeom>
        </p:spPr>
      </p:pic>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70" y="2115128"/>
            <a:ext cx="7072745" cy="4118841"/>
          </a:xfrm>
          <a:prstGeom prst="rect">
            <a:avLst/>
          </a:prstGeom>
        </p:spPr>
      </p:pic>
    </p:spTree>
    <p:extLst>
      <p:ext uri="{BB962C8B-B14F-4D97-AF65-F5344CB8AC3E}">
        <p14:creationId xmlns:p14="http://schemas.microsoft.com/office/powerpoint/2010/main" val="154708650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BE"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BE"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49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Buscar oportunidades </a:t>
            </a:r>
            <a:br>
              <a:rPr lang="es-ES" sz="49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es-ES" sz="49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en medio de la adversidad</a:t>
            </a:r>
            <a:r>
              <a:rPr lang="fr-BE"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BE"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r>
              <a:rPr lang="fr-B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r>
            <a:br>
              <a:rPr lang="fr-BE" sz="2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br>
            <a:endParaRPr lang="fr-FR" b="1" dirty="0"/>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08495" y="2511353"/>
            <a:ext cx="4514850" cy="3238500"/>
          </a:xfrm>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363571"/>
            <a:ext cx="4514850" cy="3067050"/>
          </a:xfrm>
          <a:prstGeom prst="rect">
            <a:avLst/>
          </a:prstGeom>
        </p:spPr>
      </p:pic>
    </p:spTree>
    <p:extLst>
      <p:ext uri="{BB962C8B-B14F-4D97-AF65-F5344CB8AC3E}">
        <p14:creationId xmlns:p14="http://schemas.microsoft.com/office/powerpoint/2010/main" val="686296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dirty="0" err="1">
                <a:latin typeface="+mn-lt"/>
              </a:rPr>
              <a:t>Lograr</a:t>
            </a:r>
            <a:r>
              <a:rPr lang="fr-FR" b="1" dirty="0">
                <a:latin typeface="+mn-lt"/>
              </a:rPr>
              <a:t> </a:t>
            </a:r>
            <a:r>
              <a:rPr lang="fr-FR" b="1" dirty="0" err="1">
                <a:latin typeface="+mn-lt"/>
              </a:rPr>
              <a:t>más</a:t>
            </a:r>
            <a:r>
              <a:rPr lang="fr-FR" b="1" dirty="0">
                <a:latin typeface="+mn-lt"/>
              </a:rPr>
              <a:t> con </a:t>
            </a:r>
            <a:r>
              <a:rPr lang="fr-FR" b="1" dirty="0" err="1">
                <a:latin typeface="+mn-lt"/>
              </a:rPr>
              <a:t>menos</a:t>
            </a:r>
            <a:r>
              <a:rPr lang="fr-FR" b="1" dirty="0">
                <a:latin typeface="+mn-lt"/>
              </a:rPr>
              <a:t/>
            </a:r>
            <a:br>
              <a:rPr lang="fr-FR" b="1" dirty="0">
                <a:latin typeface="+mn-lt"/>
              </a:rPr>
            </a:br>
            <a:endParaRPr lang="fr-FR"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1127" y="1570183"/>
            <a:ext cx="8469745" cy="4886036"/>
          </a:xfrm>
        </p:spPr>
      </p:pic>
    </p:spTree>
    <p:extLst>
      <p:ext uri="{BB962C8B-B14F-4D97-AF65-F5344CB8AC3E}">
        <p14:creationId xmlns:p14="http://schemas.microsoft.com/office/powerpoint/2010/main" val="70286989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es-ES" dirty="0" smtClean="0"/>
              <a:t/>
            </a:r>
            <a:br>
              <a:rPr lang="es-ES" dirty="0" smtClean="0"/>
            </a:br>
            <a:r>
              <a:rPr lang="es-ES" b="1" dirty="0" smtClean="0">
                <a:latin typeface="+mn-lt"/>
              </a:rPr>
              <a:t>Pensar </a:t>
            </a:r>
            <a:r>
              <a:rPr lang="es-ES" b="1" dirty="0">
                <a:latin typeface="+mn-lt"/>
              </a:rPr>
              <a:t>y actuar de manera flexible</a:t>
            </a:r>
            <a:r>
              <a:rPr lang="es-ES" dirty="0"/>
              <a:t/>
            </a:r>
            <a:br>
              <a:rPr lang="es-ES" dirty="0"/>
            </a:br>
            <a:endParaRPr lang="fr-FR" dirty="0"/>
          </a:p>
        </p:txBody>
      </p:sp>
      <p:sp>
        <p:nvSpPr>
          <p:cNvPr id="3" name="Espace réservé du contenu 2"/>
          <p:cNvSpPr>
            <a:spLocks noGrp="1"/>
          </p:cNvSpPr>
          <p:nvPr>
            <p:ph idx="1"/>
          </p:nvPr>
        </p:nvSpPr>
        <p:spPr/>
        <p:txBody>
          <a:bodyPr/>
          <a:lstStyle/>
          <a:p>
            <a:pPr marL="0" indent="0">
              <a:buNone/>
            </a:pPr>
            <a:r>
              <a:rPr lang="es-ES" dirty="0"/>
              <a:t>El fracaso o la falla es una dimensión esencial en la vida del empresario. Debemos aceptar el fracaso para progresar.</a:t>
            </a:r>
          </a:p>
          <a:p>
            <a:pPr marL="0" indent="0">
              <a:buNone/>
            </a:pPr>
            <a:r>
              <a:rPr lang="es-ES" dirty="0"/>
              <a:t>«Quien nunca haya sido víctima de una gran decepción en el curso de su existencia no debiese ser autorizado a trabajar en la Casa Blanca (…). Este nivel de responsabilidad es demasiado elevado para que sea confiado a personas que son incapaces de entender que las cosas a veces pueden salir mal». </a:t>
            </a:r>
          </a:p>
          <a:p>
            <a:pPr marL="0" indent="0">
              <a:buNone/>
            </a:pPr>
            <a:endParaRPr lang="fr-FR" dirty="0"/>
          </a:p>
        </p:txBody>
      </p:sp>
    </p:spTree>
    <p:extLst>
      <p:ext uri="{BB962C8B-B14F-4D97-AF65-F5344CB8AC3E}">
        <p14:creationId xmlns:p14="http://schemas.microsoft.com/office/powerpoint/2010/main" val="758865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6327" y="452582"/>
            <a:ext cx="11536218" cy="1705552"/>
          </a:xfrm>
        </p:spPr>
        <p:txBody>
          <a:bodyPr>
            <a:normAutofit fontScale="90000"/>
          </a:bodyPr>
          <a:lstStyle/>
          <a:p>
            <a:r>
              <a:rPr lang="es-ES" sz="3600" b="1" dirty="0">
                <a:latin typeface="+mn-lt"/>
              </a:rPr>
              <a:t>La habitación standard en un hospital en </a:t>
            </a:r>
            <a:r>
              <a:rPr lang="es-ES" sz="3600" b="1" dirty="0" err="1">
                <a:latin typeface="+mn-lt"/>
              </a:rPr>
              <a:t>Africa</a:t>
            </a:r>
            <a:r>
              <a:rPr lang="es-ES" sz="3600" b="1" dirty="0">
                <a:latin typeface="+mn-lt"/>
              </a:rPr>
              <a:t> Central tiene pocas características en común con la que se encontraría en Occidente, fuera de la que le garantiza al paciente la posibilidad de quedarse acostado</a:t>
            </a:r>
            <a:r>
              <a:rPr lang="es-ES" b="1" dirty="0">
                <a:latin typeface="+mn-lt"/>
              </a:rPr>
              <a:t>. </a:t>
            </a:r>
            <a:endParaRPr lang="fr-FR"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429382" y="1954934"/>
            <a:ext cx="5388653" cy="4351338"/>
          </a:xfrm>
        </p:spPr>
      </p:pic>
    </p:spTree>
    <p:extLst>
      <p:ext uri="{BB962C8B-B14F-4D97-AF65-F5344CB8AC3E}">
        <p14:creationId xmlns:p14="http://schemas.microsoft.com/office/powerpoint/2010/main" val="4247556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863311"/>
          </a:xfrm>
        </p:spPr>
        <p:txBody>
          <a:bodyPr>
            <a:normAutofit/>
          </a:bodyPr>
          <a:lstStyle/>
          <a:p>
            <a:pPr algn="ctr"/>
            <a:r>
              <a:rPr lang="es-ES" b="1" dirty="0">
                <a:latin typeface="+mn-lt"/>
              </a:rPr>
              <a:t>Tener por objetivo la simplicidad</a:t>
            </a:r>
            <a:endParaRPr lang="fr-FR" b="1" dirty="0">
              <a:latin typeface="+mn-lt"/>
            </a:endParaRPr>
          </a:p>
        </p:txBody>
      </p:sp>
      <p:pic>
        <p:nvPicPr>
          <p:cNvPr id="5" name="Espace réservé du contenu 4"/>
          <p:cNvPicPr>
            <a:picLocks noGrp="1" noChangeAspect="1"/>
          </p:cNvPicPr>
          <p:nvPr>
            <p:ph idx="1"/>
          </p:nvPr>
        </p:nvPicPr>
        <p:blipFill>
          <a:blip r:embed="rId2"/>
          <a:stretch>
            <a:fillRect/>
          </a:stretch>
        </p:blipFill>
        <p:spPr>
          <a:xfrm>
            <a:off x="7642586" y="1690688"/>
            <a:ext cx="4351338" cy="4351338"/>
          </a:xfrm>
          <a:prstGeom prst="rect">
            <a:avLst/>
          </a:prstGeom>
        </p:spPr>
      </p:pic>
      <p:sp>
        <p:nvSpPr>
          <p:cNvPr id="6" name="ZoneTexte 5"/>
          <p:cNvSpPr txBox="1"/>
          <p:nvPr/>
        </p:nvSpPr>
        <p:spPr>
          <a:xfrm>
            <a:off x="655782" y="1311564"/>
            <a:ext cx="6733310" cy="3693319"/>
          </a:xfrm>
          <a:prstGeom prst="rect">
            <a:avLst/>
          </a:prstGeom>
          <a:noFill/>
        </p:spPr>
        <p:txBody>
          <a:bodyPr wrap="square" rtlCol="0">
            <a:spAutoFit/>
          </a:bodyPr>
          <a:lstStyle/>
          <a:p>
            <a:r>
              <a:rPr lang="es-ES" sz="2600" dirty="0"/>
              <a:t>Puesto en el mercado en el 2003, dispone de algunas funcionalidades esenciales para un teléfono. </a:t>
            </a:r>
            <a:endParaRPr lang="es-ES" sz="2600" dirty="0" smtClean="0"/>
          </a:p>
          <a:p>
            <a:r>
              <a:rPr lang="es-ES" sz="2600" dirty="0" smtClean="0"/>
              <a:t>Es </a:t>
            </a:r>
            <a:r>
              <a:rPr lang="es-ES" sz="2600" dirty="0"/>
              <a:t>resistente, simple en su utilización, y recargable en solo algunos minutos. </a:t>
            </a:r>
            <a:endParaRPr lang="es-ES" sz="2600" dirty="0" smtClean="0"/>
          </a:p>
          <a:p>
            <a:r>
              <a:rPr lang="es-ES" sz="2600" dirty="0"/>
              <a:t>Fue vendido a más de 250 millones de ejemplares en el mundo. </a:t>
            </a:r>
            <a:endParaRPr lang="fr-FR" sz="2600" dirty="0" smtClean="0"/>
          </a:p>
          <a:p>
            <a:r>
              <a:rPr lang="es-ES" sz="2600" dirty="0" smtClean="0"/>
              <a:t>El «teléfono </a:t>
            </a:r>
            <a:r>
              <a:rPr lang="es-ES" sz="2600" dirty="0"/>
              <a:t>móvil más importante del </a:t>
            </a:r>
            <a:r>
              <a:rPr lang="es-ES" sz="2600" dirty="0" smtClean="0"/>
              <a:t>planeta</a:t>
            </a:r>
            <a:r>
              <a:rPr lang="es-ES" sz="2600" dirty="0"/>
              <a:t>». </a:t>
            </a:r>
            <a:r>
              <a:rPr lang="es-ES" sz="2600" dirty="0" smtClean="0"/>
              <a:t>La </a:t>
            </a:r>
            <a:r>
              <a:rPr lang="es-ES" sz="2600" dirty="0"/>
              <a:t>revista </a:t>
            </a:r>
            <a:r>
              <a:rPr lang="fr-FR" sz="2600" dirty="0" err="1" smtClean="0"/>
              <a:t>Foreign</a:t>
            </a:r>
            <a:r>
              <a:rPr lang="fr-FR" sz="2600" dirty="0" smtClean="0"/>
              <a:t> Policy.</a:t>
            </a:r>
            <a:endParaRPr lang="fr-FR" sz="2600" dirty="0"/>
          </a:p>
        </p:txBody>
      </p:sp>
      <p:sp>
        <p:nvSpPr>
          <p:cNvPr id="7" name="Rectangle 6"/>
          <p:cNvSpPr/>
          <p:nvPr/>
        </p:nvSpPr>
        <p:spPr>
          <a:xfrm>
            <a:off x="1163781" y="5082509"/>
            <a:ext cx="6890327" cy="1323439"/>
          </a:xfrm>
          <a:prstGeom prst="rect">
            <a:avLst/>
          </a:prstGeom>
        </p:spPr>
        <p:txBody>
          <a:bodyPr wrap="square">
            <a:spAutoFit/>
          </a:bodyPr>
          <a:lstStyle/>
          <a:p>
            <a:r>
              <a:rPr lang="en-US" sz="2000" b="1" dirty="0"/>
              <a:t>The AK-47 of the Cell-Phone World</a:t>
            </a:r>
          </a:p>
          <a:p>
            <a:r>
              <a:rPr lang="en-US" sz="2000" b="1" dirty="0"/>
              <a:t>Forget iPhones and Droids: The Nokia 1100 is the most important cell phone on the planet. </a:t>
            </a:r>
          </a:p>
          <a:p>
            <a:r>
              <a:rPr lang="en-US" sz="2000" i="1" dirty="0"/>
              <a:t>By </a:t>
            </a:r>
            <a:r>
              <a:rPr lang="en-US" sz="2000" i="1" dirty="0">
                <a:hlinkClick r:id="rId3"/>
              </a:rPr>
              <a:t>Joshua E. Keating</a:t>
            </a:r>
            <a:r>
              <a:rPr lang="en-US" sz="2000" dirty="0"/>
              <a:t> | January 3, 2011, 4:36 AM </a:t>
            </a:r>
          </a:p>
        </p:txBody>
      </p:sp>
    </p:spTree>
    <p:extLst>
      <p:ext uri="{BB962C8B-B14F-4D97-AF65-F5344CB8AC3E}">
        <p14:creationId xmlns:p14="http://schemas.microsoft.com/office/powerpoint/2010/main" val="377054629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s-ES" b="1" dirty="0">
                <a:latin typeface="+mn-lt"/>
              </a:rPr>
              <a:t>Integrar los </a:t>
            </a:r>
            <a:r>
              <a:rPr lang="es-ES" b="1" dirty="0" err="1">
                <a:latin typeface="+mn-lt"/>
              </a:rPr>
              <a:t>excluídos</a:t>
            </a:r>
            <a:r>
              <a:rPr lang="es-ES" b="1" dirty="0">
                <a:latin typeface="+mn-lt"/>
              </a:rPr>
              <a:t> y los marginales</a:t>
            </a:r>
            <a:endParaRPr lang="fr-FR"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11054" y="2096655"/>
            <a:ext cx="6169891" cy="4257963"/>
          </a:xfrm>
        </p:spPr>
      </p:pic>
    </p:spTree>
    <p:extLst>
      <p:ext uri="{BB962C8B-B14F-4D97-AF65-F5344CB8AC3E}">
        <p14:creationId xmlns:p14="http://schemas.microsoft.com/office/powerpoint/2010/main" val="304859266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dirty="0" smtClean="0">
                <a:latin typeface="+mn-lt"/>
              </a:rPr>
              <a:t/>
            </a:r>
            <a:br>
              <a:rPr lang="fr-FR" b="1" dirty="0" smtClean="0">
                <a:latin typeface="+mn-lt"/>
              </a:rPr>
            </a:br>
            <a:r>
              <a:rPr lang="fr-FR" b="1" dirty="0" err="1" smtClean="0">
                <a:latin typeface="+mn-lt"/>
              </a:rPr>
              <a:t>Seguir</a:t>
            </a:r>
            <a:r>
              <a:rPr lang="fr-FR" b="1" dirty="0" smtClean="0">
                <a:latin typeface="+mn-lt"/>
              </a:rPr>
              <a:t> </a:t>
            </a:r>
            <a:r>
              <a:rPr lang="fr-FR" b="1" dirty="0">
                <a:latin typeface="+mn-lt"/>
              </a:rPr>
              <a:t>su </a:t>
            </a:r>
            <a:r>
              <a:rPr lang="fr-FR" b="1" dirty="0" err="1">
                <a:latin typeface="+mn-lt"/>
              </a:rPr>
              <a:t>corazón</a:t>
            </a:r>
            <a:r>
              <a:rPr lang="fr-FR" b="1" dirty="0">
                <a:latin typeface="+mn-lt"/>
              </a:rPr>
              <a:t/>
            </a:r>
            <a:br>
              <a:rPr lang="fr-FR" b="1" dirty="0">
                <a:latin typeface="+mn-lt"/>
              </a:rPr>
            </a:br>
            <a:endParaRPr lang="fr-FR" b="1" dirty="0">
              <a:latin typeface="+mn-lt"/>
            </a:endParaRPr>
          </a:p>
        </p:txBody>
      </p:sp>
      <p:pic>
        <p:nvPicPr>
          <p:cNvPr id="4" name="Espace réservé du contenu 3"/>
          <p:cNvPicPr>
            <a:picLocks noGrp="1" noChangeAspect="1"/>
          </p:cNvPicPr>
          <p:nvPr>
            <p:ph idx="1"/>
          </p:nvPr>
        </p:nvPicPr>
        <p:blipFill>
          <a:blip r:embed="rId2"/>
          <a:stretch>
            <a:fillRect/>
          </a:stretch>
        </p:blipFill>
        <p:spPr>
          <a:xfrm>
            <a:off x="3947527" y="1825625"/>
            <a:ext cx="4296946" cy="4351338"/>
          </a:xfrm>
          <a:prstGeom prst="rect">
            <a:avLst/>
          </a:prstGeom>
        </p:spPr>
      </p:pic>
    </p:spTree>
    <p:extLst>
      <p:ext uri="{BB962C8B-B14F-4D97-AF65-F5344CB8AC3E}">
        <p14:creationId xmlns:p14="http://schemas.microsoft.com/office/powerpoint/2010/main" val="23578223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1055" y="365125"/>
            <a:ext cx="11231418" cy="1435966"/>
          </a:xfrm>
        </p:spPr>
        <p:txBody>
          <a:bodyPr>
            <a:normAutofit fontScale="90000"/>
          </a:bodyPr>
          <a:lstStyle/>
          <a:p>
            <a:r>
              <a:rPr lang="es-ES" b="1" dirty="0">
                <a:latin typeface="+mn-lt"/>
              </a:rPr>
              <a:t>Para el paciente quien no tiene la suerte de vivir en un país de altos ingresos, el hecho de recibir cuidados médicos representa un real desafío.</a:t>
            </a:r>
            <a:endParaRPr lang="fr-FR"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349733" y="2028825"/>
            <a:ext cx="6527007" cy="4351338"/>
          </a:xfrm>
        </p:spPr>
      </p:pic>
    </p:spTree>
    <p:extLst>
      <p:ext uri="{BB962C8B-B14F-4D97-AF65-F5344CB8AC3E}">
        <p14:creationId xmlns:p14="http://schemas.microsoft.com/office/powerpoint/2010/main" val="372386726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86327" y="365125"/>
            <a:ext cx="11462328" cy="1657639"/>
          </a:xfrm>
        </p:spPr>
        <p:txBody>
          <a:bodyPr>
            <a:noAutofit/>
          </a:bodyPr>
          <a:lstStyle/>
          <a:p>
            <a:pPr algn="ctr"/>
            <a:r>
              <a:rPr lang="es-ES" sz="3200" b="1" dirty="0">
                <a:latin typeface="+mn-lt"/>
              </a:rPr>
              <a:t>Pero sabemos igualmente que el hecho de recibir cuidados médicos se está convirtiendo más y más a menudo en un desafío en los países de altos recursos, para millones de personas desfavorecidas</a:t>
            </a:r>
            <a:endParaRPr lang="fr-FR" sz="3200"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754582" y="2318328"/>
            <a:ext cx="3948545" cy="4405746"/>
          </a:xfrm>
        </p:spPr>
      </p:pic>
    </p:spTree>
    <p:extLst>
      <p:ext uri="{BB962C8B-B14F-4D97-AF65-F5344CB8AC3E}">
        <p14:creationId xmlns:p14="http://schemas.microsoft.com/office/powerpoint/2010/main" val="17418571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s-ES" b="1" u="sng" dirty="0">
                <a:latin typeface="+mn-lt"/>
              </a:rPr>
              <a:t>Innovación invertida e innovación frugal </a:t>
            </a:r>
            <a:endParaRPr lang="fr-FR" b="1" u="sng"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2096294"/>
            <a:ext cx="7620000" cy="3810000"/>
          </a:xfrm>
        </p:spPr>
      </p:pic>
    </p:spTree>
    <p:extLst>
      <p:ext uri="{BB962C8B-B14F-4D97-AF65-F5344CB8AC3E}">
        <p14:creationId xmlns:p14="http://schemas.microsoft.com/office/powerpoint/2010/main" val="30442596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err="1">
                <a:latin typeface="+mn-lt"/>
              </a:rPr>
              <a:t>Innovación</a:t>
            </a:r>
            <a:r>
              <a:rPr lang="fr-FR" b="1" dirty="0">
                <a:latin typeface="+mn-lt"/>
              </a:rPr>
              <a:t> </a:t>
            </a:r>
            <a:r>
              <a:rPr lang="fr-FR" b="1" dirty="0" err="1">
                <a:latin typeface="+mn-lt"/>
              </a:rPr>
              <a:t>invertida</a:t>
            </a:r>
            <a:r>
              <a:rPr lang="fr-FR" b="1" dirty="0">
                <a:latin typeface="+mn-lt"/>
              </a:rPr>
              <a:t> </a:t>
            </a:r>
          </a:p>
        </p:txBody>
      </p:sp>
      <p:pic>
        <p:nvPicPr>
          <p:cNvPr id="5" name="Espace réservé du contenu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55127" y="1690688"/>
            <a:ext cx="6382328" cy="4074895"/>
          </a:xfrm>
        </p:spPr>
      </p:pic>
      <p:sp>
        <p:nvSpPr>
          <p:cNvPr id="6" name="ZoneTexte 5"/>
          <p:cNvSpPr txBox="1"/>
          <p:nvPr/>
        </p:nvSpPr>
        <p:spPr>
          <a:xfrm>
            <a:off x="533400" y="1862307"/>
            <a:ext cx="3872345" cy="2677656"/>
          </a:xfrm>
          <a:prstGeom prst="rect">
            <a:avLst/>
          </a:prstGeom>
          <a:noFill/>
        </p:spPr>
        <p:txBody>
          <a:bodyPr wrap="square" rtlCol="0">
            <a:spAutoFit/>
          </a:bodyPr>
          <a:lstStyle/>
          <a:p>
            <a:r>
              <a:rPr lang="es-ES" sz="2800"/>
              <a:t>La innovación invertida designa el traslado de una idea y de una tecnología innovadora desarrollada en un país pobre hacia un país rico. </a:t>
            </a:r>
            <a:endParaRPr lang="fr-FR" sz="2800" dirty="0"/>
          </a:p>
        </p:txBody>
      </p:sp>
    </p:spTree>
    <p:extLst>
      <p:ext uri="{BB962C8B-B14F-4D97-AF65-F5344CB8AC3E}">
        <p14:creationId xmlns:p14="http://schemas.microsoft.com/office/powerpoint/2010/main" val="30880352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err="1">
                <a:latin typeface="+mn-lt"/>
              </a:rPr>
              <a:t>Innovación</a:t>
            </a:r>
            <a:r>
              <a:rPr lang="fr-FR" b="1" dirty="0">
                <a:latin typeface="+mn-lt"/>
              </a:rPr>
              <a:t> </a:t>
            </a:r>
            <a:r>
              <a:rPr lang="fr-FR" b="1" dirty="0" err="1">
                <a:latin typeface="+mn-lt"/>
              </a:rPr>
              <a:t>invertida</a:t>
            </a:r>
            <a:r>
              <a:rPr lang="fr-FR" b="1" dirty="0">
                <a:latin typeface="+mn-lt"/>
              </a:rPr>
              <a:t> : </a:t>
            </a:r>
            <a:r>
              <a:rPr lang="fr-FR" b="1" dirty="0" smtClean="0">
                <a:latin typeface="+mn-lt"/>
              </a:rPr>
              <a:t/>
            </a:r>
            <a:br>
              <a:rPr lang="fr-FR" b="1" dirty="0" smtClean="0">
                <a:latin typeface="+mn-lt"/>
              </a:rPr>
            </a:br>
            <a:r>
              <a:rPr lang="es-ES" b="1" dirty="0">
                <a:latin typeface="+mn-lt"/>
              </a:rPr>
              <a:t>Un concepto del mundo de los negocios.</a:t>
            </a:r>
            <a:endParaRPr lang="fr-FR" b="1" dirty="0">
              <a:latin typeface="+mn-lt"/>
            </a:endParaRPr>
          </a:p>
        </p:txBody>
      </p:sp>
      <p:pic>
        <p:nvPicPr>
          <p:cNvPr id="4" name="Espace réservé du contenu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207656" y="1690688"/>
            <a:ext cx="3810000" cy="2809875"/>
          </a:xfrm>
        </p:spPr>
      </p:pic>
      <p:pic>
        <p:nvPicPr>
          <p:cNvPr id="5" name="Imag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3283" y="1684338"/>
            <a:ext cx="2549117" cy="2816225"/>
          </a:xfrm>
          <a:prstGeom prst="rect">
            <a:avLst/>
          </a:prstGeom>
        </p:spPr>
      </p:pic>
      <p:sp>
        <p:nvSpPr>
          <p:cNvPr id="6" name="ZoneTexte 5"/>
          <p:cNvSpPr txBox="1"/>
          <p:nvPr/>
        </p:nvSpPr>
        <p:spPr>
          <a:xfrm>
            <a:off x="295564" y="5209309"/>
            <a:ext cx="10529454" cy="523220"/>
          </a:xfrm>
          <a:prstGeom prst="rect">
            <a:avLst/>
          </a:prstGeom>
          <a:noFill/>
        </p:spPr>
        <p:txBody>
          <a:bodyPr wrap="square" rtlCol="0">
            <a:spAutoFit/>
          </a:bodyPr>
          <a:lstStyle/>
          <a:p>
            <a:r>
              <a:rPr lang="fr-FR" sz="2800" dirty="0" smtClean="0"/>
              <a:t>Harvard Business </a:t>
            </a:r>
            <a:r>
              <a:rPr lang="fr-FR" sz="2800" dirty="0" err="1" smtClean="0"/>
              <a:t>Review</a:t>
            </a:r>
            <a:r>
              <a:rPr lang="fr-FR" sz="2800" dirty="0" smtClean="0"/>
              <a:t>, </a:t>
            </a:r>
            <a:r>
              <a:rPr lang="fr-FR" sz="2800" dirty="0" err="1" smtClean="0"/>
              <a:t>October</a:t>
            </a:r>
            <a:r>
              <a:rPr lang="fr-FR" sz="2800" dirty="0" smtClean="0"/>
              <a:t> 2009: </a:t>
            </a:r>
            <a:r>
              <a:rPr lang="en-US" sz="2800" dirty="0" smtClean="0"/>
              <a:t>How GE </a:t>
            </a:r>
            <a:r>
              <a:rPr lang="en-US" sz="2800" dirty="0"/>
              <a:t>Is </a:t>
            </a:r>
            <a:r>
              <a:rPr lang="en-US" sz="2800" dirty="0" smtClean="0"/>
              <a:t>Disrupting Itself.</a:t>
            </a:r>
            <a:r>
              <a:rPr lang="fr-FR" sz="2800" dirty="0" smtClean="0"/>
              <a:t> </a:t>
            </a:r>
            <a:endParaRPr lang="fr-FR" sz="2800" dirty="0"/>
          </a:p>
        </p:txBody>
      </p:sp>
      <p:sp>
        <p:nvSpPr>
          <p:cNvPr id="3" name="ZoneTexte 2"/>
          <p:cNvSpPr txBox="1"/>
          <p:nvPr/>
        </p:nvSpPr>
        <p:spPr>
          <a:xfrm>
            <a:off x="838200" y="4624103"/>
            <a:ext cx="4547592" cy="461665"/>
          </a:xfrm>
          <a:prstGeom prst="rect">
            <a:avLst/>
          </a:prstGeom>
          <a:noFill/>
        </p:spPr>
        <p:txBody>
          <a:bodyPr wrap="none" rtlCol="0">
            <a:spAutoFit/>
          </a:bodyPr>
          <a:lstStyle/>
          <a:p>
            <a:r>
              <a:rPr lang="fr-FR" sz="2400" dirty="0" err="1" smtClean="0"/>
              <a:t>Vijay</a:t>
            </a:r>
            <a:r>
              <a:rPr lang="fr-FR" sz="2400" dirty="0" smtClean="0"/>
              <a:t> </a:t>
            </a:r>
            <a:r>
              <a:rPr lang="fr-FR" sz="2400" dirty="0" err="1" smtClean="0"/>
              <a:t>Govindarajan</a:t>
            </a:r>
            <a:r>
              <a:rPr lang="fr-FR" sz="2400" dirty="0" smtClean="0"/>
              <a:t> et Chris </a:t>
            </a:r>
            <a:r>
              <a:rPr lang="fr-FR" sz="2400" dirty="0" err="1" smtClean="0"/>
              <a:t>Trimble</a:t>
            </a:r>
            <a:endParaRPr lang="fr-FR" sz="2400" dirty="0"/>
          </a:p>
        </p:txBody>
      </p:sp>
      <p:sp>
        <p:nvSpPr>
          <p:cNvPr id="7" name="ZoneTexte 6"/>
          <p:cNvSpPr txBox="1"/>
          <p:nvPr/>
        </p:nvSpPr>
        <p:spPr>
          <a:xfrm>
            <a:off x="6778852" y="4624102"/>
            <a:ext cx="1977977" cy="461665"/>
          </a:xfrm>
          <a:prstGeom prst="rect">
            <a:avLst/>
          </a:prstGeom>
          <a:noFill/>
        </p:spPr>
        <p:txBody>
          <a:bodyPr wrap="none" rtlCol="0">
            <a:spAutoFit/>
          </a:bodyPr>
          <a:lstStyle/>
          <a:p>
            <a:r>
              <a:rPr lang="fr-FR" sz="2400" dirty="0" smtClean="0"/>
              <a:t>Jeffrey </a:t>
            </a:r>
            <a:r>
              <a:rPr lang="fr-FR" sz="2400" dirty="0" err="1" smtClean="0"/>
              <a:t>Immelt</a:t>
            </a:r>
            <a:endParaRPr lang="fr-FR" sz="2400" dirty="0"/>
          </a:p>
        </p:txBody>
      </p:sp>
    </p:spTree>
    <p:extLst>
      <p:ext uri="{BB962C8B-B14F-4D97-AF65-F5344CB8AC3E}">
        <p14:creationId xmlns:p14="http://schemas.microsoft.com/office/powerpoint/2010/main" val="1244351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dirty="0" err="1">
                <a:latin typeface="+mn-lt"/>
              </a:rPr>
              <a:t>Innovación</a:t>
            </a:r>
            <a:r>
              <a:rPr lang="fr-FR" b="1" dirty="0">
                <a:latin typeface="+mn-lt"/>
              </a:rPr>
              <a:t> </a:t>
            </a:r>
            <a:r>
              <a:rPr lang="fr-FR" b="1" dirty="0" err="1">
                <a:latin typeface="+mn-lt"/>
              </a:rPr>
              <a:t>invertida</a:t>
            </a:r>
            <a:r>
              <a:rPr lang="fr-FR" b="1" dirty="0">
                <a:latin typeface="+mn-lt"/>
              </a:rPr>
              <a:t> </a:t>
            </a:r>
          </a:p>
        </p:txBody>
      </p:sp>
      <p:pic>
        <p:nvPicPr>
          <p:cNvPr id="4" name="Espace réservé du contenu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195108" y="1825625"/>
            <a:ext cx="5801784" cy="4351338"/>
          </a:xfrm>
        </p:spPr>
      </p:pic>
    </p:spTree>
    <p:extLst>
      <p:ext uri="{BB962C8B-B14F-4D97-AF65-F5344CB8AC3E}">
        <p14:creationId xmlns:p14="http://schemas.microsoft.com/office/powerpoint/2010/main" val="2956187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19422</TotalTime>
  <Words>1121</Words>
  <Application>Microsoft Office PowerPoint</Application>
  <PresentationFormat>Panorámica</PresentationFormat>
  <Paragraphs>79</Paragraphs>
  <Slides>32</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32</vt:i4>
      </vt:variant>
    </vt:vector>
  </HeadingPairs>
  <TitlesOfParts>
    <vt:vector size="37" baseType="lpstr">
      <vt:lpstr>Arial</vt:lpstr>
      <vt:lpstr>Calibri</vt:lpstr>
      <vt:lpstr>Calibri Light</vt:lpstr>
      <vt:lpstr>Times New Roman</vt:lpstr>
      <vt:lpstr>Thème Office</vt:lpstr>
      <vt:lpstr>Innovación invertida e innovación frugal en el mundo de la salud </vt:lpstr>
      <vt:lpstr>La innovación tecnológica hace parte de nuestras vidas </vt:lpstr>
      <vt:lpstr>La habitación standard en un hospital en Africa Central tiene pocas características en común con la que se encontraría en Occidente, fuera de la que le garantiza al paciente la posibilidad de quedarse acostado. </vt:lpstr>
      <vt:lpstr>Para el paciente quien no tiene la suerte de vivir en un país de altos ingresos, el hecho de recibir cuidados médicos representa un real desafío.</vt:lpstr>
      <vt:lpstr>Pero sabemos igualmente que el hecho de recibir cuidados médicos se está convirtiendo más y más a menudo en un desafío en los países de altos recursos, para millones de personas desfavorecidas</vt:lpstr>
      <vt:lpstr>Innovación invertida e innovación frugal </vt:lpstr>
      <vt:lpstr>Innovación invertida </vt:lpstr>
      <vt:lpstr>Innovación invertida :  Un concepto del mundo de los negocios.</vt:lpstr>
      <vt:lpstr>Innovación invertida </vt:lpstr>
      <vt:lpstr>Innovación invertida en el mundo de la salud</vt:lpstr>
      <vt:lpstr>Innovación invertida en el mundo  de la salud: Jaipur foot</vt:lpstr>
      <vt:lpstr>El Jaipur foot o el Jaipur leg designa un miembro artificial fabricado por una ONG inmensa en la India, Bhagwan Mahaveer Viklang Sahayata Samiti (BMVSS), la cual puso estos aparatos a la disposición de 1,7 millones de personas (en la India y en 29 otros países) desde su creación en 1975. </vt:lpstr>
      <vt:lpstr>Innovación invertida en el mundo  de los cuidados de salud</vt:lpstr>
      <vt:lpstr>7 hospitales de la India ejemplares en lo relativo a la innovación invertida</vt:lpstr>
      <vt:lpstr>El objetivo no es simplemente bajar los costos: principios y valores!</vt:lpstr>
      <vt:lpstr>  Cuidados de calidad para todos  </vt:lpstr>
      <vt:lpstr> Estructuras de cuidados de salud organizadas bajo la forma de una red en estrella </vt:lpstr>
      <vt:lpstr> La tecnología utilizada como impulsor  para tratar lo humano </vt:lpstr>
      <vt:lpstr>Una distribución optimizada del trabajo</vt:lpstr>
      <vt:lpstr>Actualizar la idea de la frugalidad en el área de los cuidados de salud</vt:lpstr>
      <vt:lpstr>La innovación frugal </vt:lpstr>
      <vt:lpstr>CerviScan en Camerún</vt:lpstr>
      <vt:lpstr>Mobile-Santé (MOS@N) en Burkina Faso</vt:lpstr>
      <vt:lpstr>Presentación de PowerPoint</vt:lpstr>
      <vt:lpstr>La innovación frugal (Jugaad)?</vt:lpstr>
      <vt:lpstr> Buscar oportunidades  en medio de la adversidad </vt:lpstr>
      <vt:lpstr> Buscar oportunidades  en medio de la adversidad  </vt:lpstr>
      <vt:lpstr>Lograr más con menos </vt:lpstr>
      <vt:lpstr> Pensar y actuar de manera flexible </vt:lpstr>
      <vt:lpstr>Tener por objetivo la simplicidad</vt:lpstr>
      <vt:lpstr>Integrar los excluídos y los marginales</vt:lpstr>
      <vt:lpstr> Seguir su corazón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Haute technologie et justice globale Innovation inversée dans le monde de la santé</dc:title>
  <dc:creator>Laurent Ravez</dc:creator>
  <cp:lastModifiedBy>CEC</cp:lastModifiedBy>
  <cp:revision>132</cp:revision>
  <dcterms:created xsi:type="dcterms:W3CDTF">2018-10-01T12:05:14Z</dcterms:created>
  <dcterms:modified xsi:type="dcterms:W3CDTF">2019-05-02T19:14:59Z</dcterms:modified>
</cp:coreProperties>
</file>