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92" r:id="rId3"/>
    <p:sldId id="304" r:id="rId4"/>
    <p:sldId id="301" r:id="rId5"/>
    <p:sldId id="302" r:id="rId6"/>
    <p:sldId id="303" r:id="rId7"/>
    <p:sldId id="305" r:id="rId8"/>
    <p:sldId id="306" r:id="rId9"/>
    <p:sldId id="307" r:id="rId10"/>
    <p:sldId id="274" r:id="rId11"/>
    <p:sldId id="287" r:id="rId12"/>
    <p:sldId id="288" r:id="rId13"/>
    <p:sldId id="262" r:id="rId14"/>
    <p:sldId id="263" r:id="rId15"/>
    <p:sldId id="297" r:id="rId16"/>
    <p:sldId id="296" r:id="rId17"/>
    <p:sldId id="266" r:id="rId18"/>
    <p:sldId id="300" r:id="rId19"/>
    <p:sldId id="289" r:id="rId20"/>
    <p:sldId id="28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15620"/>
    <p:restoredTop sz="94660"/>
  </p:normalViewPr>
  <p:slideViewPr>
    <p:cSldViewPr snapToGrid="0" snapToObjects="1">
      <p:cViewPr varScale="1">
        <p:scale>
          <a:sx n="63" d="100"/>
          <a:sy n="63" d="100"/>
        </p:scale>
        <p:origin x="-2304" y="-10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C84D2-6818-C84C-B0BF-F3E005D948B2}"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en-GB"/>
        </a:p>
      </dgm:t>
    </dgm:pt>
    <dgm:pt modelId="{6B95CBB9-8E1E-504C-B0E0-586AC9D70437}">
      <dgm:prSet phldrT="[Texto]" custT="1"/>
      <dgm:spPr>
        <a:solidFill>
          <a:schemeClr val="bg1"/>
        </a:solidFill>
      </dgm:spPr>
      <dgm:t>
        <a:bodyPr/>
        <a:lstStyle/>
        <a:p>
          <a:r>
            <a:rPr lang="en-GB" sz="2000" b="1" dirty="0" err="1" smtClean="0">
              <a:solidFill>
                <a:srgbClr val="000000"/>
              </a:solidFill>
            </a:rPr>
            <a:t>Comentarios</a:t>
          </a:r>
          <a:r>
            <a:rPr lang="en-GB" sz="2000" b="1" dirty="0" smtClean="0">
              <a:solidFill>
                <a:srgbClr val="000000"/>
              </a:solidFill>
            </a:rPr>
            <a:t>, </a:t>
          </a:r>
          <a:r>
            <a:rPr lang="en-GB" sz="2000" b="1" dirty="0" err="1" smtClean="0">
              <a:solidFill>
                <a:srgbClr val="000000"/>
              </a:solidFill>
            </a:rPr>
            <a:t>vestuario</a:t>
          </a:r>
          <a:r>
            <a:rPr lang="en-GB" sz="2000" b="1" dirty="0" smtClean="0">
              <a:solidFill>
                <a:srgbClr val="000000"/>
              </a:solidFill>
            </a:rPr>
            <a:t>, </a:t>
          </a:r>
          <a:r>
            <a:rPr lang="en-GB" sz="2000" b="1" dirty="0" err="1" smtClean="0">
              <a:solidFill>
                <a:srgbClr val="000000"/>
              </a:solidFill>
            </a:rPr>
            <a:t>declaraciones</a:t>
          </a:r>
          <a:r>
            <a:rPr lang="en-GB" sz="2000" b="1" dirty="0" smtClean="0">
              <a:solidFill>
                <a:srgbClr val="000000"/>
              </a:solidFill>
            </a:rPr>
            <a:t> </a:t>
          </a:r>
          <a:r>
            <a:rPr lang="en-GB" sz="2000" b="1" dirty="0" err="1" smtClean="0">
              <a:solidFill>
                <a:srgbClr val="000000"/>
              </a:solidFill>
            </a:rPr>
            <a:t>grafitis</a:t>
          </a:r>
          <a:r>
            <a:rPr lang="en-GB" sz="2000" b="1" dirty="0" smtClean="0">
              <a:solidFill>
                <a:srgbClr val="000000"/>
              </a:solidFill>
            </a:rPr>
            <a:t>, etc.</a:t>
          </a:r>
          <a:endParaRPr lang="en-GB" sz="2000" b="1" dirty="0">
            <a:solidFill>
              <a:srgbClr val="000000"/>
            </a:solidFill>
          </a:endParaRPr>
        </a:p>
      </dgm:t>
    </dgm:pt>
    <dgm:pt modelId="{0A849E73-8FD4-9548-B07F-E74836CB40C1}" type="parTrans" cxnId="{2CD3CD5E-4515-0C4A-A68D-8411EED43A2E}">
      <dgm:prSet/>
      <dgm:spPr/>
      <dgm:t>
        <a:bodyPr/>
        <a:lstStyle/>
        <a:p>
          <a:endParaRPr lang="en-GB"/>
        </a:p>
      </dgm:t>
    </dgm:pt>
    <dgm:pt modelId="{CE4B803E-CEBD-1E49-BA4D-FE02B8BDF1F4}" type="sibTrans" cxnId="{2CD3CD5E-4515-0C4A-A68D-8411EED43A2E}">
      <dgm:prSet custT="1"/>
      <dgm:spPr>
        <a:solidFill>
          <a:srgbClr val="FFFFFF"/>
        </a:solidFill>
      </dgm:spPr>
      <dgm:t>
        <a:bodyPr/>
        <a:lstStyle/>
        <a:p>
          <a:r>
            <a:rPr lang="en-GB" sz="2400" b="1" dirty="0" err="1" smtClean="0">
              <a:solidFill>
                <a:srgbClr val="000000"/>
              </a:solidFill>
            </a:rPr>
            <a:t>Percepción</a:t>
          </a:r>
          <a:r>
            <a:rPr lang="en-GB" sz="2400" b="1" dirty="0" smtClean="0">
              <a:solidFill>
                <a:srgbClr val="000000"/>
              </a:solidFill>
            </a:rPr>
            <a:t> de la </a:t>
          </a:r>
          <a:r>
            <a:rPr lang="en-GB" sz="2400" b="1" dirty="0" err="1" smtClean="0">
              <a:solidFill>
                <a:srgbClr val="000000"/>
              </a:solidFill>
            </a:rPr>
            <a:t>víctima</a:t>
          </a:r>
          <a:endParaRPr lang="en-GB" sz="2400" b="1" dirty="0">
            <a:solidFill>
              <a:srgbClr val="000000"/>
            </a:solidFill>
          </a:endParaRPr>
        </a:p>
      </dgm:t>
    </dgm:pt>
    <dgm:pt modelId="{8845A142-2553-754D-92EC-B0D0185D293B}">
      <dgm:prSet phldrT="[Texto]" custT="1"/>
      <dgm:spPr>
        <a:solidFill>
          <a:srgbClr val="FFFFFF"/>
        </a:solidFill>
      </dgm:spPr>
      <dgm:t>
        <a:bodyPr/>
        <a:lstStyle/>
        <a:p>
          <a:r>
            <a:rPr lang="en-GB" sz="2000" b="1" dirty="0" smtClean="0">
              <a:solidFill>
                <a:srgbClr val="000000"/>
              </a:solidFill>
            </a:rPr>
            <a:t>Lugar y </a:t>
          </a:r>
          <a:r>
            <a:rPr lang="en-GB" sz="2000" b="1" dirty="0" err="1" smtClean="0">
              <a:solidFill>
                <a:srgbClr val="000000"/>
              </a:solidFill>
            </a:rPr>
            <a:t>tiempo</a:t>
          </a:r>
          <a:endParaRPr lang="en-GB" sz="2000" b="1" dirty="0">
            <a:solidFill>
              <a:srgbClr val="000000"/>
            </a:solidFill>
          </a:endParaRPr>
        </a:p>
      </dgm:t>
    </dgm:pt>
    <dgm:pt modelId="{E25C1D0E-53A1-6244-A475-253AD406632D}" type="parTrans" cxnId="{67557CD5-A8D8-D847-94D3-5E1B37E19C85}">
      <dgm:prSet/>
      <dgm:spPr/>
      <dgm:t>
        <a:bodyPr/>
        <a:lstStyle/>
        <a:p>
          <a:endParaRPr lang="en-GB"/>
        </a:p>
      </dgm:t>
    </dgm:pt>
    <dgm:pt modelId="{2C1D3941-7D9D-B14C-8EC2-08A8515041C7}" type="sibTrans" cxnId="{67557CD5-A8D8-D847-94D3-5E1B37E19C85}">
      <dgm:prSet custT="1"/>
      <dgm:spPr>
        <a:solidFill>
          <a:srgbClr val="FFFFFF"/>
        </a:solidFill>
      </dgm:spPr>
      <dgm:t>
        <a:bodyPr/>
        <a:lstStyle/>
        <a:p>
          <a:r>
            <a:rPr lang="en-GB" sz="2000" b="1" dirty="0" err="1" smtClean="0">
              <a:solidFill>
                <a:srgbClr val="000000"/>
              </a:solidFill>
            </a:rPr>
            <a:t>Gratuidad</a:t>
          </a:r>
          <a:endParaRPr lang="en-GB" sz="2000" b="1" dirty="0">
            <a:solidFill>
              <a:srgbClr val="000000"/>
            </a:solidFill>
          </a:endParaRPr>
        </a:p>
      </dgm:t>
    </dgm:pt>
    <dgm:pt modelId="{F792EF41-79EB-2A41-94AF-06BCEF82894C}">
      <dgm:prSet phldrT="[Texto]" custT="1"/>
      <dgm:spPr>
        <a:solidFill>
          <a:srgbClr val="FFFFFF"/>
        </a:solidFill>
        <a:ln>
          <a:solidFill>
            <a:srgbClr val="FF6600"/>
          </a:solidFill>
        </a:ln>
      </dgm:spPr>
      <dgm:t>
        <a:bodyPr/>
        <a:lstStyle/>
        <a:p>
          <a:pPr algn="ctr"/>
          <a:r>
            <a:rPr lang="en-GB" sz="2400" b="1" dirty="0" err="1" smtClean="0">
              <a:latin typeface="+mn-lt"/>
              <a:cs typeface="Calibri"/>
            </a:rPr>
            <a:t>Clima</a:t>
          </a:r>
          <a:r>
            <a:rPr lang="en-GB" sz="2400" b="1" dirty="0" smtClean="0">
              <a:latin typeface="+mn-lt"/>
              <a:cs typeface="Calibri"/>
            </a:rPr>
            <a:t> </a:t>
          </a:r>
          <a:r>
            <a:rPr lang="en-GB" sz="2400" b="1" dirty="0" err="1" smtClean="0">
              <a:latin typeface="+mn-lt"/>
              <a:cs typeface="Calibri"/>
            </a:rPr>
            <a:t>económico</a:t>
          </a:r>
          <a:r>
            <a:rPr lang="en-GB" sz="2400" b="1" dirty="0" smtClean="0">
              <a:latin typeface="+mn-lt"/>
              <a:cs typeface="Calibri"/>
            </a:rPr>
            <a:t>, social y </a:t>
          </a:r>
          <a:r>
            <a:rPr lang="en-GB" sz="2400" b="1" dirty="0" err="1" smtClean="0">
              <a:latin typeface="+mn-lt"/>
              <a:cs typeface="Calibri"/>
            </a:rPr>
            <a:t>político</a:t>
          </a:r>
          <a:endParaRPr lang="en-GB" sz="2400" b="1" dirty="0">
            <a:latin typeface="+mn-lt"/>
            <a:cs typeface="Calibri"/>
          </a:endParaRPr>
        </a:p>
      </dgm:t>
    </dgm:pt>
    <dgm:pt modelId="{0E6097D7-27E8-F94A-A32F-756DB80E73D9}" type="parTrans" cxnId="{FFA5C767-0298-7845-BD8E-F79E56B89173}">
      <dgm:prSet/>
      <dgm:spPr/>
      <dgm:t>
        <a:bodyPr/>
        <a:lstStyle/>
        <a:p>
          <a:endParaRPr lang="en-GB"/>
        </a:p>
      </dgm:t>
    </dgm:pt>
    <dgm:pt modelId="{34CB2AAE-674C-8E48-8112-E36FAB4DF4CC}" type="sibTrans" cxnId="{FFA5C767-0298-7845-BD8E-F79E56B89173}">
      <dgm:prSet/>
      <dgm:spPr/>
      <dgm:t>
        <a:bodyPr/>
        <a:lstStyle/>
        <a:p>
          <a:endParaRPr lang="en-GB"/>
        </a:p>
      </dgm:t>
    </dgm:pt>
    <dgm:pt modelId="{B0AB44A1-8E1A-DD47-A515-8ECE6E5F7FF6}">
      <dgm:prSet phldrT="[Texto]" custT="1"/>
      <dgm:spPr>
        <a:solidFill>
          <a:srgbClr val="FFFFFF"/>
        </a:solidFill>
      </dgm:spPr>
      <dgm:t>
        <a:bodyPr/>
        <a:lstStyle/>
        <a:p>
          <a:r>
            <a:rPr lang="en-GB" sz="2000" b="1" dirty="0" err="1" smtClean="0">
              <a:solidFill>
                <a:srgbClr val="000000"/>
              </a:solidFill>
            </a:rPr>
            <a:t>Condición</a:t>
          </a:r>
          <a:r>
            <a:rPr lang="en-GB" sz="2000" b="1" dirty="0" smtClean="0">
              <a:solidFill>
                <a:srgbClr val="000000"/>
              </a:solidFill>
            </a:rPr>
            <a:t> del </a:t>
          </a:r>
          <a:r>
            <a:rPr lang="en-GB" sz="2000" b="1" dirty="0" err="1" smtClean="0">
              <a:solidFill>
                <a:srgbClr val="000000"/>
              </a:solidFill>
            </a:rPr>
            <a:t>emisor</a:t>
          </a:r>
          <a:endParaRPr lang="en-GB" sz="2000" b="1" dirty="0">
            <a:solidFill>
              <a:srgbClr val="000000"/>
            </a:solidFill>
          </a:endParaRPr>
        </a:p>
      </dgm:t>
    </dgm:pt>
    <dgm:pt modelId="{DA6EF8BB-178A-5843-A60B-4BDFCC3F34F7}" type="parTrans" cxnId="{F908B2FC-4B54-6C4C-B148-99A2DC352743}">
      <dgm:prSet/>
      <dgm:spPr/>
      <dgm:t>
        <a:bodyPr/>
        <a:lstStyle/>
        <a:p>
          <a:endParaRPr lang="en-GB"/>
        </a:p>
      </dgm:t>
    </dgm:pt>
    <dgm:pt modelId="{DC356A63-DB16-414E-BD5A-779488335BB8}" type="sibTrans" cxnId="{F908B2FC-4B54-6C4C-B148-99A2DC352743}">
      <dgm:prSet/>
      <dgm:spPr>
        <a:solidFill>
          <a:srgbClr val="FFFFFF"/>
        </a:solidFill>
      </dgm:spPr>
      <dgm:t>
        <a:bodyPr/>
        <a:lstStyle/>
        <a:p>
          <a:r>
            <a:rPr lang="en-GB" b="1" dirty="0" err="1" smtClean="0">
              <a:solidFill>
                <a:srgbClr val="000000"/>
              </a:solidFill>
            </a:rPr>
            <a:t>Alcance</a:t>
          </a:r>
          <a:r>
            <a:rPr lang="en-GB" b="1" dirty="0" smtClean="0">
              <a:solidFill>
                <a:srgbClr val="000000"/>
              </a:solidFill>
            </a:rPr>
            <a:t> y </a:t>
          </a:r>
          <a:r>
            <a:rPr lang="en-GB" b="1" dirty="0" err="1" smtClean="0">
              <a:solidFill>
                <a:srgbClr val="000000"/>
              </a:solidFill>
            </a:rPr>
            <a:t>nivel</a:t>
          </a:r>
          <a:r>
            <a:rPr lang="en-GB" b="1" dirty="0" smtClean="0">
              <a:solidFill>
                <a:srgbClr val="000000"/>
              </a:solidFill>
            </a:rPr>
            <a:t> de </a:t>
          </a:r>
          <a:r>
            <a:rPr lang="en-GB" b="1" dirty="0" err="1" smtClean="0">
              <a:solidFill>
                <a:srgbClr val="000000"/>
              </a:solidFill>
            </a:rPr>
            <a:t>difusión</a:t>
          </a:r>
          <a:endParaRPr lang="en-GB" b="1" dirty="0">
            <a:solidFill>
              <a:srgbClr val="000000"/>
            </a:solidFill>
          </a:endParaRPr>
        </a:p>
      </dgm:t>
    </dgm:pt>
    <dgm:pt modelId="{C71B72EE-A6D8-274A-BAF3-E44E5AE143F9}">
      <dgm:prSet phldrT="[Texto]" custT="1"/>
      <dgm:spPr>
        <a:solidFill>
          <a:srgbClr val="FFFFFF"/>
        </a:solidFill>
        <a:ln>
          <a:solidFill>
            <a:srgbClr val="FF6600"/>
          </a:solidFill>
        </a:ln>
      </dgm:spPr>
      <dgm:t>
        <a:bodyPr/>
        <a:lstStyle/>
        <a:p>
          <a:pPr algn="ctr"/>
          <a:r>
            <a:rPr lang="en-GB" sz="2400" b="1" dirty="0" err="1" smtClean="0"/>
            <a:t>Contenido</a:t>
          </a:r>
          <a:r>
            <a:rPr lang="en-GB" sz="2400" b="1" dirty="0" smtClean="0"/>
            <a:t>, </a:t>
          </a:r>
          <a:r>
            <a:rPr lang="en-GB" sz="2400" b="1" dirty="0" err="1" smtClean="0"/>
            <a:t>objetivos</a:t>
          </a:r>
          <a:r>
            <a:rPr lang="en-GB" sz="2400" b="1" dirty="0" smtClean="0"/>
            <a:t> y </a:t>
          </a:r>
          <a:r>
            <a:rPr lang="en-GB" sz="2400" b="1" dirty="0" err="1" smtClean="0"/>
            <a:t>patrón</a:t>
          </a:r>
          <a:r>
            <a:rPr lang="en-GB" sz="2400" b="1" dirty="0" smtClean="0"/>
            <a:t> de </a:t>
          </a:r>
          <a:r>
            <a:rPr lang="en-GB" sz="2400" b="1" dirty="0" err="1" smtClean="0"/>
            <a:t>discurso</a:t>
          </a:r>
          <a:endParaRPr lang="en-GB" sz="2400" b="1" dirty="0"/>
        </a:p>
      </dgm:t>
    </dgm:pt>
    <dgm:pt modelId="{B608A3CF-E9AD-3B4B-B009-1C3C5CA481AA}" type="parTrans" cxnId="{6387C745-FA7C-E141-A457-18341DC9022E}">
      <dgm:prSet/>
      <dgm:spPr/>
      <dgm:t>
        <a:bodyPr/>
        <a:lstStyle/>
        <a:p>
          <a:endParaRPr lang="en-GB"/>
        </a:p>
      </dgm:t>
    </dgm:pt>
    <dgm:pt modelId="{BEE60C09-C6BF-0D45-9009-45952892F9C2}" type="sibTrans" cxnId="{6387C745-FA7C-E141-A457-18341DC9022E}">
      <dgm:prSet/>
      <dgm:spPr/>
      <dgm:t>
        <a:bodyPr/>
        <a:lstStyle/>
        <a:p>
          <a:endParaRPr lang="en-GB"/>
        </a:p>
      </dgm:t>
    </dgm:pt>
    <dgm:pt modelId="{0594DEDE-83FA-2745-A8B4-03F6C078B449}" type="pres">
      <dgm:prSet presAssocID="{707C84D2-6818-C84C-B0BF-F3E005D948B2}" presName="Name0" presStyleCnt="0">
        <dgm:presLayoutVars>
          <dgm:chMax/>
          <dgm:chPref/>
          <dgm:dir/>
          <dgm:animLvl val="lvl"/>
        </dgm:presLayoutVars>
      </dgm:prSet>
      <dgm:spPr/>
      <dgm:t>
        <a:bodyPr/>
        <a:lstStyle/>
        <a:p>
          <a:endParaRPr lang="en-GB"/>
        </a:p>
      </dgm:t>
    </dgm:pt>
    <dgm:pt modelId="{C43F0FE7-11AF-CD41-BFE9-5AF76B0D388D}" type="pres">
      <dgm:prSet presAssocID="{6B95CBB9-8E1E-504C-B0E0-586AC9D70437}" presName="composite" presStyleCnt="0"/>
      <dgm:spPr/>
    </dgm:pt>
    <dgm:pt modelId="{AC2BA22F-EB3E-0D48-9923-349D0167F0C5}" type="pres">
      <dgm:prSet presAssocID="{6B95CBB9-8E1E-504C-B0E0-586AC9D70437}" presName="Parent1" presStyleLbl="node1" presStyleIdx="0" presStyleCnt="6" custScaleX="154466" custLinFactNeighborX="57635" custLinFactNeighborY="-17">
        <dgm:presLayoutVars>
          <dgm:chMax val="1"/>
          <dgm:chPref val="1"/>
          <dgm:bulletEnabled val="1"/>
        </dgm:presLayoutVars>
      </dgm:prSet>
      <dgm:spPr/>
      <dgm:t>
        <a:bodyPr/>
        <a:lstStyle/>
        <a:p>
          <a:endParaRPr lang="en-GB"/>
        </a:p>
      </dgm:t>
    </dgm:pt>
    <dgm:pt modelId="{35249ED1-2D48-CE40-A093-67C8FD2F9C1D}" type="pres">
      <dgm:prSet presAssocID="{6B95CBB9-8E1E-504C-B0E0-586AC9D70437}" presName="Childtext1" presStyleLbl="revTx" presStyleIdx="0" presStyleCnt="3">
        <dgm:presLayoutVars>
          <dgm:chMax val="0"/>
          <dgm:chPref val="0"/>
          <dgm:bulletEnabled val="1"/>
        </dgm:presLayoutVars>
      </dgm:prSet>
      <dgm:spPr/>
      <dgm:t>
        <a:bodyPr/>
        <a:lstStyle/>
        <a:p>
          <a:endParaRPr lang="en-GB"/>
        </a:p>
      </dgm:t>
    </dgm:pt>
    <dgm:pt modelId="{87416E68-15FA-6C4B-BD30-4AA6C4694DFB}" type="pres">
      <dgm:prSet presAssocID="{6B95CBB9-8E1E-504C-B0E0-586AC9D70437}" presName="BalanceSpacing" presStyleCnt="0"/>
      <dgm:spPr/>
    </dgm:pt>
    <dgm:pt modelId="{EC2A4214-322A-4844-BD8D-A83C6C92694F}" type="pres">
      <dgm:prSet presAssocID="{6B95CBB9-8E1E-504C-B0E0-586AC9D70437}" presName="BalanceSpacing1" presStyleCnt="0"/>
      <dgm:spPr/>
    </dgm:pt>
    <dgm:pt modelId="{599CF6CD-2B13-2049-8651-095B3F3CEBD8}" type="pres">
      <dgm:prSet presAssocID="{CE4B803E-CEBD-1E49-BA4D-FE02B8BDF1F4}" presName="Accent1Text" presStyleLbl="node1" presStyleIdx="1" presStyleCnt="6" custScaleX="144306"/>
      <dgm:spPr/>
      <dgm:t>
        <a:bodyPr/>
        <a:lstStyle/>
        <a:p>
          <a:endParaRPr lang="en-GB"/>
        </a:p>
      </dgm:t>
    </dgm:pt>
    <dgm:pt modelId="{A2B31BC9-E145-4A49-9F4A-920624EF2C9F}" type="pres">
      <dgm:prSet presAssocID="{CE4B803E-CEBD-1E49-BA4D-FE02B8BDF1F4}" presName="spaceBetweenRectangles" presStyleCnt="0"/>
      <dgm:spPr/>
    </dgm:pt>
    <dgm:pt modelId="{E525DE6C-9DF3-ED4E-BAE7-F2BCD1D398E3}" type="pres">
      <dgm:prSet presAssocID="{8845A142-2553-754D-92EC-B0D0185D293B}" presName="composite" presStyleCnt="0"/>
      <dgm:spPr/>
    </dgm:pt>
    <dgm:pt modelId="{B86A1865-A450-964D-AADB-8511AFC55130}" type="pres">
      <dgm:prSet presAssocID="{8845A142-2553-754D-92EC-B0D0185D293B}" presName="Parent1" presStyleLbl="node1" presStyleIdx="2" presStyleCnt="6" custLinFactNeighborX="53892" custLinFactNeighborY="1042">
        <dgm:presLayoutVars>
          <dgm:chMax val="1"/>
          <dgm:chPref val="1"/>
          <dgm:bulletEnabled val="1"/>
        </dgm:presLayoutVars>
      </dgm:prSet>
      <dgm:spPr/>
      <dgm:t>
        <a:bodyPr/>
        <a:lstStyle/>
        <a:p>
          <a:endParaRPr lang="en-GB"/>
        </a:p>
      </dgm:t>
    </dgm:pt>
    <dgm:pt modelId="{48E185DB-E567-D743-8B17-6D2EE788752C}" type="pres">
      <dgm:prSet presAssocID="{8845A142-2553-754D-92EC-B0D0185D293B}" presName="Childtext1" presStyleLbl="revTx" presStyleIdx="1" presStyleCnt="3" custScaleY="137187" custLinFactNeighborX="-36508" custLinFactNeighborY="-8682">
        <dgm:presLayoutVars>
          <dgm:chMax val="0"/>
          <dgm:chPref val="0"/>
          <dgm:bulletEnabled val="1"/>
        </dgm:presLayoutVars>
      </dgm:prSet>
      <dgm:spPr/>
      <dgm:t>
        <a:bodyPr/>
        <a:lstStyle/>
        <a:p>
          <a:endParaRPr lang="en-GB"/>
        </a:p>
      </dgm:t>
    </dgm:pt>
    <dgm:pt modelId="{E4D3F994-6027-0547-B4C9-EC54408A63DF}" type="pres">
      <dgm:prSet presAssocID="{8845A142-2553-754D-92EC-B0D0185D293B}" presName="BalanceSpacing" presStyleCnt="0"/>
      <dgm:spPr/>
    </dgm:pt>
    <dgm:pt modelId="{DAB6F772-8512-5548-9149-E079130D1E3E}" type="pres">
      <dgm:prSet presAssocID="{8845A142-2553-754D-92EC-B0D0185D293B}" presName="BalanceSpacing1" presStyleCnt="0"/>
      <dgm:spPr/>
    </dgm:pt>
    <dgm:pt modelId="{E6399BAA-369F-6D43-B9A9-A8226834E9B3}" type="pres">
      <dgm:prSet presAssocID="{2C1D3941-7D9D-B14C-8EC2-08A8515041C7}" presName="Accent1Text" presStyleLbl="node1" presStyleIdx="3" presStyleCnt="6" custScaleX="103668" custLinFactNeighborX="59881" custLinFactNeighborY="2084"/>
      <dgm:spPr/>
      <dgm:t>
        <a:bodyPr/>
        <a:lstStyle/>
        <a:p>
          <a:endParaRPr lang="en-GB"/>
        </a:p>
      </dgm:t>
    </dgm:pt>
    <dgm:pt modelId="{874693C9-733E-2E46-91D2-F33263E20ED4}" type="pres">
      <dgm:prSet presAssocID="{2C1D3941-7D9D-B14C-8EC2-08A8515041C7}" presName="spaceBetweenRectangles" presStyleCnt="0"/>
      <dgm:spPr/>
    </dgm:pt>
    <dgm:pt modelId="{DDAB390D-FE69-E74B-8FC0-538D9298F88F}" type="pres">
      <dgm:prSet presAssocID="{B0AB44A1-8E1A-DD47-A515-8ECE6E5F7FF6}" presName="composite" presStyleCnt="0"/>
      <dgm:spPr/>
    </dgm:pt>
    <dgm:pt modelId="{AF15BA0B-4D16-EC44-A4C3-8CFFE5E258B7}" type="pres">
      <dgm:prSet presAssocID="{B0AB44A1-8E1A-DD47-A515-8ECE6E5F7FF6}" presName="Parent1" presStyleLbl="node1" presStyleIdx="4" presStyleCnt="6" custScaleX="135655" custLinFactNeighborX="52695" custLinFactNeighborY="49">
        <dgm:presLayoutVars>
          <dgm:chMax val="1"/>
          <dgm:chPref val="1"/>
          <dgm:bulletEnabled val="1"/>
        </dgm:presLayoutVars>
      </dgm:prSet>
      <dgm:spPr/>
      <dgm:t>
        <a:bodyPr/>
        <a:lstStyle/>
        <a:p>
          <a:endParaRPr lang="en-GB"/>
        </a:p>
      </dgm:t>
    </dgm:pt>
    <dgm:pt modelId="{C5369251-6C10-364E-B4FC-FC1088409A05}" type="pres">
      <dgm:prSet presAssocID="{B0AB44A1-8E1A-DD47-A515-8ECE6E5F7FF6}" presName="Childtext1" presStyleLbl="revTx" presStyleIdx="2" presStyleCnt="3" custScaleX="93402" custScaleY="145992" custLinFactX="-100000" custLinFactNeighborX="-169092" custLinFactNeighborY="10419">
        <dgm:presLayoutVars>
          <dgm:chMax val="0"/>
          <dgm:chPref val="0"/>
          <dgm:bulletEnabled val="1"/>
        </dgm:presLayoutVars>
      </dgm:prSet>
      <dgm:spPr/>
      <dgm:t>
        <a:bodyPr/>
        <a:lstStyle/>
        <a:p>
          <a:endParaRPr lang="en-GB"/>
        </a:p>
      </dgm:t>
    </dgm:pt>
    <dgm:pt modelId="{8C10CC78-3F68-6048-BE09-56345EECE6EC}" type="pres">
      <dgm:prSet presAssocID="{B0AB44A1-8E1A-DD47-A515-8ECE6E5F7FF6}" presName="BalanceSpacing" presStyleCnt="0"/>
      <dgm:spPr/>
    </dgm:pt>
    <dgm:pt modelId="{1ECBB8D9-8405-5243-A80C-A4DB55E665E4}" type="pres">
      <dgm:prSet presAssocID="{B0AB44A1-8E1A-DD47-A515-8ECE6E5F7FF6}" presName="BalanceSpacing1" presStyleCnt="0"/>
      <dgm:spPr/>
    </dgm:pt>
    <dgm:pt modelId="{43C73196-9BB0-4E4E-8C38-7C975EB59087}" type="pres">
      <dgm:prSet presAssocID="{DC356A63-DB16-414E-BD5A-779488335BB8}" presName="Accent1Text" presStyleLbl="node1" presStyleIdx="5" presStyleCnt="6" custLinFactNeighborX="32335" custLinFactNeighborY="49"/>
      <dgm:spPr/>
      <dgm:t>
        <a:bodyPr/>
        <a:lstStyle/>
        <a:p>
          <a:endParaRPr lang="en-GB"/>
        </a:p>
      </dgm:t>
    </dgm:pt>
  </dgm:ptLst>
  <dgm:cxnLst>
    <dgm:cxn modelId="{F908B2FC-4B54-6C4C-B148-99A2DC352743}" srcId="{707C84D2-6818-C84C-B0BF-F3E005D948B2}" destId="{B0AB44A1-8E1A-DD47-A515-8ECE6E5F7FF6}" srcOrd="2" destOrd="0" parTransId="{DA6EF8BB-178A-5843-A60B-4BDFCC3F34F7}" sibTransId="{DC356A63-DB16-414E-BD5A-779488335BB8}"/>
    <dgm:cxn modelId="{85039E24-9759-674D-B01A-E464A3F9CEF1}" type="presOf" srcId="{F792EF41-79EB-2A41-94AF-06BCEF82894C}" destId="{48E185DB-E567-D743-8B17-6D2EE788752C}" srcOrd="0" destOrd="0" presId="urn:microsoft.com/office/officeart/2008/layout/AlternatingHexagons"/>
    <dgm:cxn modelId="{FFA5C767-0298-7845-BD8E-F79E56B89173}" srcId="{8845A142-2553-754D-92EC-B0D0185D293B}" destId="{F792EF41-79EB-2A41-94AF-06BCEF82894C}" srcOrd="0" destOrd="0" parTransId="{0E6097D7-27E8-F94A-A32F-756DB80E73D9}" sibTransId="{34CB2AAE-674C-8E48-8112-E36FAB4DF4CC}"/>
    <dgm:cxn modelId="{2CD3CD5E-4515-0C4A-A68D-8411EED43A2E}" srcId="{707C84D2-6818-C84C-B0BF-F3E005D948B2}" destId="{6B95CBB9-8E1E-504C-B0E0-586AC9D70437}" srcOrd="0" destOrd="0" parTransId="{0A849E73-8FD4-9548-B07F-E74836CB40C1}" sibTransId="{CE4B803E-CEBD-1E49-BA4D-FE02B8BDF1F4}"/>
    <dgm:cxn modelId="{EDEE3578-4C7C-C248-B0FA-60F3328C7B14}" type="presOf" srcId="{C71B72EE-A6D8-274A-BAF3-E44E5AE143F9}" destId="{C5369251-6C10-364E-B4FC-FC1088409A05}" srcOrd="0" destOrd="0" presId="urn:microsoft.com/office/officeart/2008/layout/AlternatingHexagons"/>
    <dgm:cxn modelId="{4DA0B912-2BEC-6B4D-803F-1AE60EFB843C}" type="presOf" srcId="{CE4B803E-CEBD-1E49-BA4D-FE02B8BDF1F4}" destId="{599CF6CD-2B13-2049-8651-095B3F3CEBD8}" srcOrd="0" destOrd="0" presId="urn:microsoft.com/office/officeart/2008/layout/AlternatingHexagons"/>
    <dgm:cxn modelId="{6387C745-FA7C-E141-A457-18341DC9022E}" srcId="{B0AB44A1-8E1A-DD47-A515-8ECE6E5F7FF6}" destId="{C71B72EE-A6D8-274A-BAF3-E44E5AE143F9}" srcOrd="0" destOrd="0" parTransId="{B608A3CF-E9AD-3B4B-B009-1C3C5CA481AA}" sibTransId="{BEE60C09-C6BF-0D45-9009-45952892F9C2}"/>
    <dgm:cxn modelId="{AAEF2CD8-8FB1-FD47-85FB-C8F39CF52681}" type="presOf" srcId="{DC356A63-DB16-414E-BD5A-779488335BB8}" destId="{43C73196-9BB0-4E4E-8C38-7C975EB59087}" srcOrd="0" destOrd="0" presId="urn:microsoft.com/office/officeart/2008/layout/AlternatingHexagons"/>
    <dgm:cxn modelId="{D69C0DF2-EDCF-9349-9EC1-1A9BBD59363A}" type="presOf" srcId="{6B95CBB9-8E1E-504C-B0E0-586AC9D70437}" destId="{AC2BA22F-EB3E-0D48-9923-349D0167F0C5}" srcOrd="0" destOrd="0" presId="urn:microsoft.com/office/officeart/2008/layout/AlternatingHexagons"/>
    <dgm:cxn modelId="{4A19DF44-CCCA-D84A-B39D-1B16353405C6}" type="presOf" srcId="{2C1D3941-7D9D-B14C-8EC2-08A8515041C7}" destId="{E6399BAA-369F-6D43-B9A9-A8226834E9B3}" srcOrd="0" destOrd="0" presId="urn:microsoft.com/office/officeart/2008/layout/AlternatingHexagons"/>
    <dgm:cxn modelId="{269BBE37-CF39-794F-ACF7-0CD70ABB1E31}" type="presOf" srcId="{B0AB44A1-8E1A-DD47-A515-8ECE6E5F7FF6}" destId="{AF15BA0B-4D16-EC44-A4C3-8CFFE5E258B7}" srcOrd="0" destOrd="0" presId="urn:microsoft.com/office/officeart/2008/layout/AlternatingHexagons"/>
    <dgm:cxn modelId="{9AC94501-4A98-DB43-9BB9-9B0C399A26ED}" type="presOf" srcId="{707C84D2-6818-C84C-B0BF-F3E005D948B2}" destId="{0594DEDE-83FA-2745-A8B4-03F6C078B449}" srcOrd="0" destOrd="0" presId="urn:microsoft.com/office/officeart/2008/layout/AlternatingHexagons"/>
    <dgm:cxn modelId="{A230D10D-689D-6648-AFC7-21965FFE8EE2}" type="presOf" srcId="{8845A142-2553-754D-92EC-B0D0185D293B}" destId="{B86A1865-A450-964D-AADB-8511AFC55130}" srcOrd="0" destOrd="0" presId="urn:microsoft.com/office/officeart/2008/layout/AlternatingHexagons"/>
    <dgm:cxn modelId="{67557CD5-A8D8-D847-94D3-5E1B37E19C85}" srcId="{707C84D2-6818-C84C-B0BF-F3E005D948B2}" destId="{8845A142-2553-754D-92EC-B0D0185D293B}" srcOrd="1" destOrd="0" parTransId="{E25C1D0E-53A1-6244-A475-253AD406632D}" sibTransId="{2C1D3941-7D9D-B14C-8EC2-08A8515041C7}"/>
    <dgm:cxn modelId="{C894AEB7-32FF-324D-8279-D9E7827E40A8}" type="presParOf" srcId="{0594DEDE-83FA-2745-A8B4-03F6C078B449}" destId="{C43F0FE7-11AF-CD41-BFE9-5AF76B0D388D}" srcOrd="0" destOrd="0" presId="urn:microsoft.com/office/officeart/2008/layout/AlternatingHexagons"/>
    <dgm:cxn modelId="{0EB4A816-427C-4C4B-BC90-9A97B2F8EE45}" type="presParOf" srcId="{C43F0FE7-11AF-CD41-BFE9-5AF76B0D388D}" destId="{AC2BA22F-EB3E-0D48-9923-349D0167F0C5}" srcOrd="0" destOrd="0" presId="urn:microsoft.com/office/officeart/2008/layout/AlternatingHexagons"/>
    <dgm:cxn modelId="{308BED59-CA35-944D-8EE0-2BB168DE0BEB}" type="presParOf" srcId="{C43F0FE7-11AF-CD41-BFE9-5AF76B0D388D}" destId="{35249ED1-2D48-CE40-A093-67C8FD2F9C1D}" srcOrd="1" destOrd="0" presId="urn:microsoft.com/office/officeart/2008/layout/AlternatingHexagons"/>
    <dgm:cxn modelId="{EACEB79A-1096-DF49-875D-BDD0104E695F}" type="presParOf" srcId="{C43F0FE7-11AF-CD41-BFE9-5AF76B0D388D}" destId="{87416E68-15FA-6C4B-BD30-4AA6C4694DFB}" srcOrd="2" destOrd="0" presId="urn:microsoft.com/office/officeart/2008/layout/AlternatingHexagons"/>
    <dgm:cxn modelId="{994CD31D-DAEA-2946-A2B8-9912D70D9E82}" type="presParOf" srcId="{C43F0FE7-11AF-CD41-BFE9-5AF76B0D388D}" destId="{EC2A4214-322A-4844-BD8D-A83C6C92694F}" srcOrd="3" destOrd="0" presId="urn:microsoft.com/office/officeart/2008/layout/AlternatingHexagons"/>
    <dgm:cxn modelId="{52CCECA6-58D8-A949-8F03-4C0A791E00EF}" type="presParOf" srcId="{C43F0FE7-11AF-CD41-BFE9-5AF76B0D388D}" destId="{599CF6CD-2B13-2049-8651-095B3F3CEBD8}" srcOrd="4" destOrd="0" presId="urn:microsoft.com/office/officeart/2008/layout/AlternatingHexagons"/>
    <dgm:cxn modelId="{C43B078A-9F60-D744-B5CA-3C55C143CE80}" type="presParOf" srcId="{0594DEDE-83FA-2745-A8B4-03F6C078B449}" destId="{A2B31BC9-E145-4A49-9F4A-920624EF2C9F}" srcOrd="1" destOrd="0" presId="urn:microsoft.com/office/officeart/2008/layout/AlternatingHexagons"/>
    <dgm:cxn modelId="{11BEB4A5-20BC-BD49-B604-B518CB6C40FC}" type="presParOf" srcId="{0594DEDE-83FA-2745-A8B4-03F6C078B449}" destId="{E525DE6C-9DF3-ED4E-BAE7-F2BCD1D398E3}" srcOrd="2" destOrd="0" presId="urn:microsoft.com/office/officeart/2008/layout/AlternatingHexagons"/>
    <dgm:cxn modelId="{BDF1D9FE-C9F9-9741-BA2A-A96F40F661E2}" type="presParOf" srcId="{E525DE6C-9DF3-ED4E-BAE7-F2BCD1D398E3}" destId="{B86A1865-A450-964D-AADB-8511AFC55130}" srcOrd="0" destOrd="0" presId="urn:microsoft.com/office/officeart/2008/layout/AlternatingHexagons"/>
    <dgm:cxn modelId="{205BC6C5-6448-D141-B510-3CB5014ADB18}" type="presParOf" srcId="{E525DE6C-9DF3-ED4E-BAE7-F2BCD1D398E3}" destId="{48E185DB-E567-D743-8B17-6D2EE788752C}" srcOrd="1" destOrd="0" presId="urn:microsoft.com/office/officeart/2008/layout/AlternatingHexagons"/>
    <dgm:cxn modelId="{81BE3826-7765-4D47-BCF0-BE59668FEE72}" type="presParOf" srcId="{E525DE6C-9DF3-ED4E-BAE7-F2BCD1D398E3}" destId="{E4D3F994-6027-0547-B4C9-EC54408A63DF}" srcOrd="2" destOrd="0" presId="urn:microsoft.com/office/officeart/2008/layout/AlternatingHexagons"/>
    <dgm:cxn modelId="{9D6527E1-6C70-AF45-B72C-98E1B023EF18}" type="presParOf" srcId="{E525DE6C-9DF3-ED4E-BAE7-F2BCD1D398E3}" destId="{DAB6F772-8512-5548-9149-E079130D1E3E}" srcOrd="3" destOrd="0" presId="urn:microsoft.com/office/officeart/2008/layout/AlternatingHexagons"/>
    <dgm:cxn modelId="{CB8ACBE0-1161-BA47-9388-15FC665F954A}" type="presParOf" srcId="{E525DE6C-9DF3-ED4E-BAE7-F2BCD1D398E3}" destId="{E6399BAA-369F-6D43-B9A9-A8226834E9B3}" srcOrd="4" destOrd="0" presId="urn:microsoft.com/office/officeart/2008/layout/AlternatingHexagons"/>
    <dgm:cxn modelId="{41715981-A2A3-EE41-9499-A5B0CC618EEC}" type="presParOf" srcId="{0594DEDE-83FA-2745-A8B4-03F6C078B449}" destId="{874693C9-733E-2E46-91D2-F33263E20ED4}" srcOrd="3" destOrd="0" presId="urn:microsoft.com/office/officeart/2008/layout/AlternatingHexagons"/>
    <dgm:cxn modelId="{29A850DF-11BF-584A-A49E-1F06CF5D4131}" type="presParOf" srcId="{0594DEDE-83FA-2745-A8B4-03F6C078B449}" destId="{DDAB390D-FE69-E74B-8FC0-538D9298F88F}" srcOrd="4" destOrd="0" presId="urn:microsoft.com/office/officeart/2008/layout/AlternatingHexagons"/>
    <dgm:cxn modelId="{32EB1BE4-C9BB-8940-99E5-6B5191A825E6}" type="presParOf" srcId="{DDAB390D-FE69-E74B-8FC0-538D9298F88F}" destId="{AF15BA0B-4D16-EC44-A4C3-8CFFE5E258B7}" srcOrd="0" destOrd="0" presId="urn:microsoft.com/office/officeart/2008/layout/AlternatingHexagons"/>
    <dgm:cxn modelId="{16FAF351-6BFB-5A4E-9A27-31B8815C0A75}" type="presParOf" srcId="{DDAB390D-FE69-E74B-8FC0-538D9298F88F}" destId="{C5369251-6C10-364E-B4FC-FC1088409A05}" srcOrd="1" destOrd="0" presId="urn:microsoft.com/office/officeart/2008/layout/AlternatingHexagons"/>
    <dgm:cxn modelId="{05AFBABB-FE2A-C542-B5B5-0849B923FDB9}" type="presParOf" srcId="{DDAB390D-FE69-E74B-8FC0-538D9298F88F}" destId="{8C10CC78-3F68-6048-BE09-56345EECE6EC}" srcOrd="2" destOrd="0" presId="urn:microsoft.com/office/officeart/2008/layout/AlternatingHexagons"/>
    <dgm:cxn modelId="{1A1A56CB-833C-F04A-8B03-774231928131}" type="presParOf" srcId="{DDAB390D-FE69-E74B-8FC0-538D9298F88F}" destId="{1ECBB8D9-8405-5243-A80C-A4DB55E665E4}" srcOrd="3" destOrd="0" presId="urn:microsoft.com/office/officeart/2008/layout/AlternatingHexagons"/>
    <dgm:cxn modelId="{B92FE585-E3CB-7E4B-AC55-2FAF1A43D79C}" type="presParOf" srcId="{DDAB390D-FE69-E74B-8FC0-538D9298F88F}" destId="{43C73196-9BB0-4E4E-8C38-7C975EB59087}"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BA22F-EB3E-0D48-9923-349D0167F0C5}">
      <dsp:nvSpPr>
        <dsp:cNvPr id="0" name=""/>
        <dsp:cNvSpPr/>
      </dsp:nvSpPr>
      <dsp:spPr>
        <a:xfrm rot="5400000">
          <a:off x="4534898" y="-321808"/>
          <a:ext cx="1875234" cy="2520041"/>
        </a:xfrm>
        <a:prstGeom prst="hexagon">
          <a:avLst>
            <a:gd name="adj" fmla="val 25000"/>
            <a:gd name="vf" fmla="val 115470"/>
          </a:avLst>
        </a:prstGeom>
        <a:solidFill>
          <a:schemeClr val="bg1"/>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err="1" smtClean="0">
              <a:solidFill>
                <a:srgbClr val="000000"/>
              </a:solidFill>
            </a:rPr>
            <a:t>Comentarios</a:t>
          </a:r>
          <a:r>
            <a:rPr lang="en-GB" sz="2000" b="1" kern="1200" dirty="0" smtClean="0">
              <a:solidFill>
                <a:srgbClr val="000000"/>
              </a:solidFill>
            </a:rPr>
            <a:t>, </a:t>
          </a:r>
          <a:r>
            <a:rPr lang="en-GB" sz="2000" b="1" kern="1200" dirty="0" err="1" smtClean="0">
              <a:solidFill>
                <a:srgbClr val="000000"/>
              </a:solidFill>
            </a:rPr>
            <a:t>vestuario</a:t>
          </a:r>
          <a:r>
            <a:rPr lang="en-GB" sz="2000" b="1" kern="1200" dirty="0" smtClean="0">
              <a:solidFill>
                <a:srgbClr val="000000"/>
              </a:solidFill>
            </a:rPr>
            <a:t>, </a:t>
          </a:r>
          <a:r>
            <a:rPr lang="en-GB" sz="2000" b="1" kern="1200" dirty="0" err="1" smtClean="0">
              <a:solidFill>
                <a:srgbClr val="000000"/>
              </a:solidFill>
            </a:rPr>
            <a:t>declaraciones</a:t>
          </a:r>
          <a:r>
            <a:rPr lang="en-GB" sz="2000" b="1" kern="1200" dirty="0" smtClean="0">
              <a:solidFill>
                <a:srgbClr val="000000"/>
              </a:solidFill>
            </a:rPr>
            <a:t> </a:t>
          </a:r>
          <a:r>
            <a:rPr lang="en-GB" sz="2000" b="1" kern="1200" dirty="0" err="1" smtClean="0">
              <a:solidFill>
                <a:srgbClr val="000000"/>
              </a:solidFill>
            </a:rPr>
            <a:t>grafitis</a:t>
          </a:r>
          <a:r>
            <a:rPr lang="en-GB" sz="2000" b="1" kern="1200" dirty="0" smtClean="0">
              <a:solidFill>
                <a:srgbClr val="000000"/>
              </a:solidFill>
            </a:rPr>
            <a:t>, etc.</a:t>
          </a:r>
          <a:endParaRPr lang="en-GB" sz="2000" b="1" kern="1200" dirty="0">
            <a:solidFill>
              <a:srgbClr val="000000"/>
            </a:solidFill>
          </a:endParaRPr>
        </a:p>
      </dsp:txBody>
      <dsp:txXfrm rot="-5400000">
        <a:off x="4632502" y="313134"/>
        <a:ext cx="1680027" cy="1250156"/>
      </dsp:txXfrm>
    </dsp:sp>
    <dsp:sp modelId="{35249ED1-2D48-CE40-A093-67C8FD2F9C1D}">
      <dsp:nvSpPr>
        <dsp:cNvPr id="0" name=""/>
        <dsp:cNvSpPr/>
      </dsp:nvSpPr>
      <dsp:spPr>
        <a:xfrm>
          <a:off x="5397460" y="375960"/>
          <a:ext cx="2092761" cy="1125140"/>
        </a:xfrm>
        <a:prstGeom prst="rect">
          <a:avLst/>
        </a:prstGeom>
        <a:noFill/>
        <a:ln>
          <a:noFill/>
        </a:ln>
        <a:effectLst/>
      </dsp:spPr>
      <dsp:style>
        <a:lnRef idx="0">
          <a:scrgbClr r="0" g="0" b="0"/>
        </a:lnRef>
        <a:fillRef idx="0">
          <a:scrgbClr r="0" g="0" b="0"/>
        </a:fillRef>
        <a:effectRef idx="0">
          <a:scrgbClr r="0" g="0" b="0"/>
        </a:effectRef>
        <a:fontRef idx="minor"/>
      </dsp:style>
    </dsp:sp>
    <dsp:sp modelId="{599CF6CD-2B13-2049-8651-095B3F3CEBD8}">
      <dsp:nvSpPr>
        <dsp:cNvPr id="0" name=""/>
        <dsp:cNvSpPr/>
      </dsp:nvSpPr>
      <dsp:spPr>
        <a:xfrm rot="5400000">
          <a:off x="1832639" y="-238611"/>
          <a:ext cx="1875234" cy="2354285"/>
        </a:xfrm>
        <a:prstGeom prst="hexagon">
          <a:avLst>
            <a:gd name="adj" fmla="val 25000"/>
            <a:gd name="vf" fmla="val 115470"/>
          </a:avLst>
        </a:prstGeom>
        <a:solidFill>
          <a:srgbClr val="FFFFFF"/>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GB" sz="2400" b="1" kern="1200" dirty="0" err="1" smtClean="0">
              <a:solidFill>
                <a:srgbClr val="000000"/>
              </a:solidFill>
            </a:rPr>
            <a:t>Percepción</a:t>
          </a:r>
          <a:r>
            <a:rPr lang="en-GB" sz="2400" b="1" kern="1200" dirty="0" smtClean="0">
              <a:solidFill>
                <a:srgbClr val="000000"/>
              </a:solidFill>
            </a:rPr>
            <a:t> de la </a:t>
          </a:r>
          <a:r>
            <a:rPr lang="en-GB" sz="2400" b="1" kern="1200" dirty="0" err="1" smtClean="0">
              <a:solidFill>
                <a:srgbClr val="000000"/>
              </a:solidFill>
            </a:rPr>
            <a:t>víctima</a:t>
          </a:r>
          <a:endParaRPr lang="en-GB" sz="2400" b="1" kern="1200" dirty="0">
            <a:solidFill>
              <a:srgbClr val="000000"/>
            </a:solidFill>
          </a:endParaRPr>
        </a:p>
      </dsp:txBody>
      <dsp:txXfrm rot="-5400000">
        <a:off x="1985495" y="313453"/>
        <a:ext cx="1569523" cy="1250156"/>
      </dsp:txXfrm>
    </dsp:sp>
    <dsp:sp modelId="{B86A1865-A450-964D-AADB-8511AFC55130}">
      <dsp:nvSpPr>
        <dsp:cNvPr id="0" name=""/>
        <dsp:cNvSpPr/>
      </dsp:nvSpPr>
      <dsp:spPr>
        <a:xfrm rot="5400000">
          <a:off x="3589472" y="1734042"/>
          <a:ext cx="1875234" cy="1631453"/>
        </a:xfrm>
        <a:prstGeom prst="hexagon">
          <a:avLst>
            <a:gd name="adj" fmla="val 25000"/>
            <a:gd name="vf" fmla="val 115470"/>
          </a:avLst>
        </a:prstGeom>
        <a:solidFill>
          <a:srgbClr val="FFFFFF"/>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smtClean="0">
              <a:solidFill>
                <a:srgbClr val="000000"/>
              </a:solidFill>
            </a:rPr>
            <a:t>Lugar y </a:t>
          </a:r>
          <a:r>
            <a:rPr lang="en-GB" sz="2000" b="1" kern="1200" dirty="0" err="1" smtClean="0">
              <a:solidFill>
                <a:srgbClr val="000000"/>
              </a:solidFill>
            </a:rPr>
            <a:t>tiempo</a:t>
          </a:r>
          <a:endParaRPr lang="en-GB" sz="2000" b="1" kern="1200" dirty="0">
            <a:solidFill>
              <a:srgbClr val="000000"/>
            </a:solidFill>
          </a:endParaRPr>
        </a:p>
      </dsp:txBody>
      <dsp:txXfrm rot="-5400000">
        <a:off x="3965597" y="1904376"/>
        <a:ext cx="1122983" cy="1290786"/>
      </dsp:txXfrm>
    </dsp:sp>
    <dsp:sp modelId="{48E185DB-E567-D743-8B17-6D2EE788752C}">
      <dsp:nvSpPr>
        <dsp:cNvPr id="0" name=""/>
        <dsp:cNvSpPr/>
      </dsp:nvSpPr>
      <dsp:spPr>
        <a:xfrm>
          <a:off x="0" y="1660771"/>
          <a:ext cx="2025253" cy="1543546"/>
        </a:xfrm>
        <a:prstGeom prst="rect">
          <a:avLst/>
        </a:prstGeom>
        <a:solidFill>
          <a:srgbClr val="FFFFFF"/>
        </a:solidFill>
        <a:ln>
          <a:solidFill>
            <a:srgbClr val="FF660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err="1" smtClean="0">
              <a:latin typeface="+mn-lt"/>
              <a:cs typeface="Calibri"/>
            </a:rPr>
            <a:t>Clima</a:t>
          </a:r>
          <a:r>
            <a:rPr lang="en-GB" sz="2400" b="1" kern="1200" dirty="0" smtClean="0">
              <a:latin typeface="+mn-lt"/>
              <a:cs typeface="Calibri"/>
            </a:rPr>
            <a:t> </a:t>
          </a:r>
          <a:r>
            <a:rPr lang="en-GB" sz="2400" b="1" kern="1200" dirty="0" err="1" smtClean="0">
              <a:latin typeface="+mn-lt"/>
              <a:cs typeface="Calibri"/>
            </a:rPr>
            <a:t>económico</a:t>
          </a:r>
          <a:r>
            <a:rPr lang="en-GB" sz="2400" b="1" kern="1200" dirty="0" smtClean="0">
              <a:latin typeface="+mn-lt"/>
              <a:cs typeface="Calibri"/>
            </a:rPr>
            <a:t>, social y </a:t>
          </a:r>
          <a:r>
            <a:rPr lang="en-GB" sz="2400" b="1" kern="1200" dirty="0" err="1" smtClean="0">
              <a:latin typeface="+mn-lt"/>
              <a:cs typeface="Calibri"/>
            </a:rPr>
            <a:t>político</a:t>
          </a:r>
          <a:endParaRPr lang="en-GB" sz="2400" b="1" kern="1200" dirty="0">
            <a:latin typeface="+mn-lt"/>
            <a:cs typeface="Calibri"/>
          </a:endParaRPr>
        </a:p>
      </dsp:txBody>
      <dsp:txXfrm>
        <a:off x="0" y="1660771"/>
        <a:ext cx="2025253" cy="1543546"/>
      </dsp:txXfrm>
    </dsp:sp>
    <dsp:sp modelId="{E6399BAA-369F-6D43-B9A9-A8226834E9B3}">
      <dsp:nvSpPr>
        <dsp:cNvPr id="0" name=""/>
        <dsp:cNvSpPr/>
      </dsp:nvSpPr>
      <dsp:spPr>
        <a:xfrm rot="5400000">
          <a:off x="5449150" y="1723662"/>
          <a:ext cx="1875234" cy="1691295"/>
        </a:xfrm>
        <a:prstGeom prst="hexagon">
          <a:avLst>
            <a:gd name="adj" fmla="val 25000"/>
            <a:gd name="vf" fmla="val 115470"/>
          </a:avLst>
        </a:prstGeom>
        <a:solidFill>
          <a:srgbClr val="FFFFFF"/>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b="1" kern="1200" dirty="0" err="1" smtClean="0">
              <a:solidFill>
                <a:srgbClr val="000000"/>
              </a:solidFill>
            </a:rPr>
            <a:t>Gratuidad</a:t>
          </a:r>
          <a:endParaRPr lang="en-GB" sz="2000" b="1" kern="1200" dirty="0">
            <a:solidFill>
              <a:srgbClr val="000000"/>
            </a:solidFill>
          </a:endParaRPr>
        </a:p>
      </dsp:txBody>
      <dsp:txXfrm rot="-5400000">
        <a:off x="5809177" y="1928904"/>
        <a:ext cx="1155179" cy="1280812"/>
      </dsp:txXfrm>
    </dsp:sp>
    <dsp:sp modelId="{AF15BA0B-4D16-EC44-A4C3-8CFFE5E258B7}">
      <dsp:nvSpPr>
        <dsp:cNvPr id="0" name=""/>
        <dsp:cNvSpPr/>
      </dsp:nvSpPr>
      <dsp:spPr>
        <a:xfrm rot="5400000">
          <a:off x="4454304" y="3016268"/>
          <a:ext cx="1875234" cy="2213148"/>
        </a:xfrm>
        <a:prstGeom prst="hexagon">
          <a:avLst>
            <a:gd name="adj" fmla="val 25000"/>
            <a:gd name="vf" fmla="val 115470"/>
          </a:avLst>
        </a:prstGeom>
        <a:solidFill>
          <a:srgbClr val="FFFFFF"/>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b="1" kern="1200" dirty="0" err="1" smtClean="0">
              <a:solidFill>
                <a:srgbClr val="000000"/>
              </a:solidFill>
            </a:rPr>
            <a:t>Condición</a:t>
          </a:r>
          <a:r>
            <a:rPr lang="en-GB" sz="2000" b="1" kern="1200" dirty="0" smtClean="0">
              <a:solidFill>
                <a:srgbClr val="000000"/>
              </a:solidFill>
            </a:rPr>
            <a:t> del </a:t>
          </a:r>
          <a:r>
            <a:rPr lang="en-GB" sz="2000" b="1" kern="1200" dirty="0" err="1" smtClean="0">
              <a:solidFill>
                <a:srgbClr val="000000"/>
              </a:solidFill>
            </a:rPr>
            <a:t>emisor</a:t>
          </a:r>
          <a:endParaRPr lang="en-GB" sz="2000" b="1" kern="1200" dirty="0">
            <a:solidFill>
              <a:srgbClr val="000000"/>
            </a:solidFill>
          </a:endParaRPr>
        </a:p>
      </dsp:txBody>
      <dsp:txXfrm rot="-5400000">
        <a:off x="4654205" y="3497764"/>
        <a:ext cx="1475432" cy="1250156"/>
      </dsp:txXfrm>
    </dsp:sp>
    <dsp:sp modelId="{C5369251-6C10-364E-B4FC-FC1088409A05}">
      <dsp:nvSpPr>
        <dsp:cNvPr id="0" name=""/>
        <dsp:cNvSpPr/>
      </dsp:nvSpPr>
      <dsp:spPr>
        <a:xfrm>
          <a:off x="0" y="3417844"/>
          <a:ext cx="1954681" cy="1642615"/>
        </a:xfrm>
        <a:prstGeom prst="rect">
          <a:avLst/>
        </a:prstGeom>
        <a:solidFill>
          <a:srgbClr val="FFFFFF"/>
        </a:solidFill>
        <a:ln>
          <a:solidFill>
            <a:srgbClr val="FF660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err="1" smtClean="0"/>
            <a:t>Contenido</a:t>
          </a:r>
          <a:r>
            <a:rPr lang="en-GB" sz="2400" b="1" kern="1200" dirty="0" smtClean="0"/>
            <a:t>, </a:t>
          </a:r>
          <a:r>
            <a:rPr lang="en-GB" sz="2400" b="1" kern="1200" dirty="0" err="1" smtClean="0"/>
            <a:t>objetivos</a:t>
          </a:r>
          <a:r>
            <a:rPr lang="en-GB" sz="2400" b="1" kern="1200" dirty="0" smtClean="0"/>
            <a:t> y </a:t>
          </a:r>
          <a:r>
            <a:rPr lang="en-GB" sz="2400" b="1" kern="1200" dirty="0" err="1" smtClean="0"/>
            <a:t>patrón</a:t>
          </a:r>
          <a:r>
            <a:rPr lang="en-GB" sz="2400" b="1" kern="1200" dirty="0" smtClean="0"/>
            <a:t> de </a:t>
          </a:r>
          <a:r>
            <a:rPr lang="en-GB" sz="2400" b="1" kern="1200" dirty="0" err="1" smtClean="0"/>
            <a:t>discurso</a:t>
          </a:r>
          <a:endParaRPr lang="en-GB" sz="2400" b="1" kern="1200" dirty="0"/>
        </a:p>
      </dsp:txBody>
      <dsp:txXfrm>
        <a:off x="0" y="3417844"/>
        <a:ext cx="1954681" cy="1642615"/>
      </dsp:txXfrm>
    </dsp:sp>
    <dsp:sp modelId="{43C73196-9BB0-4E4E-8C38-7C975EB59087}">
      <dsp:nvSpPr>
        <dsp:cNvPr id="0" name=""/>
        <dsp:cNvSpPr/>
      </dsp:nvSpPr>
      <dsp:spPr>
        <a:xfrm rot="5400000">
          <a:off x="2360170" y="3307115"/>
          <a:ext cx="1875234" cy="1631453"/>
        </a:xfrm>
        <a:prstGeom prst="hexagon">
          <a:avLst>
            <a:gd name="adj" fmla="val 25000"/>
            <a:gd name="vf" fmla="val 115470"/>
          </a:avLst>
        </a:prstGeom>
        <a:solidFill>
          <a:srgbClr val="FFFFFF"/>
        </a:soli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r>
            <a:rPr lang="en-GB" sz="2300" b="1" kern="1200" dirty="0" err="1" smtClean="0">
              <a:solidFill>
                <a:srgbClr val="000000"/>
              </a:solidFill>
            </a:rPr>
            <a:t>Alcance</a:t>
          </a:r>
          <a:r>
            <a:rPr lang="en-GB" sz="2300" b="1" kern="1200" dirty="0" smtClean="0">
              <a:solidFill>
                <a:srgbClr val="000000"/>
              </a:solidFill>
            </a:rPr>
            <a:t> y </a:t>
          </a:r>
          <a:r>
            <a:rPr lang="en-GB" sz="2300" b="1" kern="1200" dirty="0" err="1" smtClean="0">
              <a:solidFill>
                <a:srgbClr val="000000"/>
              </a:solidFill>
            </a:rPr>
            <a:t>nivel</a:t>
          </a:r>
          <a:r>
            <a:rPr lang="en-GB" sz="2300" b="1" kern="1200" dirty="0" smtClean="0">
              <a:solidFill>
                <a:srgbClr val="000000"/>
              </a:solidFill>
            </a:rPr>
            <a:t> de </a:t>
          </a:r>
          <a:r>
            <a:rPr lang="en-GB" sz="2300" b="1" kern="1200" dirty="0" err="1" smtClean="0">
              <a:solidFill>
                <a:srgbClr val="000000"/>
              </a:solidFill>
            </a:rPr>
            <a:t>difusión</a:t>
          </a:r>
          <a:endParaRPr lang="en-GB" sz="2300" b="1" kern="1200" dirty="0">
            <a:solidFill>
              <a:srgbClr val="000000"/>
            </a:solidFill>
          </a:endParaRPr>
        </a:p>
      </dsp:txBody>
      <dsp:txXfrm rot="-5400000">
        <a:off x="2736295" y="3477449"/>
        <a:ext cx="1122983" cy="129078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F33820-38E5-984F-8359-867E4D4DB084}" type="datetimeFigureOut">
              <a:rPr lang="es-ES" smtClean="0"/>
              <a:t>05/01/19</a:t>
            </a:fld>
            <a:endParaRPr lang="en-GB"/>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330B0-4BEE-B84A-98A5-134F6C25D2FA}" type="slidenum">
              <a:rPr lang="en-GB" smtClean="0"/>
              <a:t>‹Nr.›</a:t>
            </a:fld>
            <a:endParaRPr lang="en-GB"/>
          </a:p>
        </p:txBody>
      </p:sp>
    </p:spTree>
    <p:extLst>
      <p:ext uri="{BB962C8B-B14F-4D97-AF65-F5344CB8AC3E}">
        <p14:creationId xmlns:p14="http://schemas.microsoft.com/office/powerpoint/2010/main" val="4474116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lexpress.fr/actualite/societe/le-recours-aux-tests-osseux-pour-les-migrants-examine-par-le-conseil-constitutionnel_2066321.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Violencia de género y periodismo La Estrella </a:t>
            </a:r>
            <a:r>
              <a:rPr lang="es-ES" sz="1200" b="1" kern="1200" dirty="0" smtClean="0">
                <a:solidFill>
                  <a:schemeClr val="tx1"/>
                </a:solidFill>
                <a:effectLst/>
                <a:latin typeface="+mn-lt"/>
                <a:ea typeface="+mn-ea"/>
                <a:cs typeface="+mn-cs"/>
              </a:rPr>
              <a:t>viernes 29 de junio de 2018 </a:t>
            </a:r>
          </a:p>
          <a:p>
            <a:r>
              <a:rPr lang="es-ES" sz="1200" kern="1200" dirty="0" smtClean="0">
                <a:solidFill>
                  <a:schemeClr val="tx1"/>
                </a:solidFill>
                <a:effectLst/>
                <a:latin typeface="+mn-lt"/>
                <a:ea typeface="+mn-ea"/>
                <a:cs typeface="+mn-cs"/>
              </a:rPr>
              <a:t>‘Si examinamos los diarios (también ocurre con la televisión), incluyendo los de crónica roja, el enfoque es la sangre y no se pasa de eso</a:t>
            </a:r>
            <a:r>
              <a:rPr lang="es-ES_tradnl" dirty="0" smtClean="0">
                <a:effectLst/>
              </a:rPr>
              <a:t> </a:t>
            </a:r>
          </a:p>
          <a:p>
            <a:r>
              <a:rPr lang="es-ES" sz="1200" kern="1200" dirty="0" smtClean="0">
                <a:solidFill>
                  <a:schemeClr val="tx1"/>
                </a:solidFill>
                <a:effectLst/>
                <a:latin typeface="+mn-lt"/>
                <a:ea typeface="+mn-ea"/>
                <a:cs typeface="+mn-cs"/>
              </a:rPr>
              <a:t>‘Guía para el tratamiento mediático responsable en caso de violencia contra la mujer' Defensoría Pública de Argentina</a:t>
            </a:r>
            <a:r>
              <a:rPr lang="es-ES_tradnl"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b="0" kern="1200" dirty="0" smtClean="0">
                <a:solidFill>
                  <a:schemeClr val="tx1"/>
                </a:solidFill>
                <a:effectLst/>
                <a:latin typeface="+mn-lt"/>
                <a:ea typeface="+mn-ea"/>
                <a:cs typeface="+mn-cs"/>
              </a:rPr>
              <a:t>Una mujer que está en coma desde hace 10 años dio a luz en un centro de salud de Phoenix Fox </a:t>
            </a:r>
            <a:r>
              <a:rPr lang="es-ES" sz="1200" b="0" kern="1200" dirty="0" err="1" smtClean="0">
                <a:solidFill>
                  <a:schemeClr val="tx1"/>
                </a:solidFill>
                <a:effectLst/>
                <a:latin typeface="+mn-lt"/>
                <a:ea typeface="+mn-ea"/>
                <a:cs typeface="+mn-cs"/>
              </a:rPr>
              <a:t>news</a:t>
            </a:r>
            <a:r>
              <a:rPr lang="es-ES" sz="1200" b="0" kern="1200" dirty="0" smtClean="0">
                <a:solidFill>
                  <a:schemeClr val="tx1"/>
                </a:solidFill>
                <a:effectLst/>
                <a:latin typeface="+mn-lt"/>
                <a:ea typeface="+mn-ea"/>
                <a:cs typeface="+mn-cs"/>
              </a:rPr>
              <a:t> 04-01-2019</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Moreno López y col. (2019). </a:t>
            </a:r>
            <a:r>
              <a:rPr lang="es-ES" sz="1200" kern="1200" dirty="0" err="1" smtClean="0">
                <a:solidFill>
                  <a:schemeClr val="tx1"/>
                </a:solidFill>
                <a:effectLst/>
                <a:latin typeface="+mn-lt"/>
                <a:ea typeface="+mn-ea"/>
                <a:cs typeface="+mn-cs"/>
              </a:rPr>
              <a:t>Relationship</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between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perceived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stig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depressive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symptomatology</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women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who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legally</a:t>
            </a:r>
            <a:r>
              <a:rPr lang="es-E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interrupted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pregnancy</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Mexico</a:t>
            </a:r>
            <a:r>
              <a:rPr lang="es-ES" sz="1200" kern="1200" dirty="0" smtClean="0">
                <a:solidFill>
                  <a:schemeClr val="tx1"/>
                </a:solidFill>
                <a:effectLst/>
                <a:latin typeface="+mn-lt"/>
                <a:ea typeface="+mn-ea"/>
                <a:cs typeface="+mn-cs"/>
              </a:rPr>
              <a:t> City. </a:t>
            </a:r>
            <a:r>
              <a:rPr lang="es-ES" sz="1200" i="1" kern="1200" dirty="0" smtClean="0">
                <a:solidFill>
                  <a:schemeClr val="tx1"/>
                </a:solidFill>
                <a:effectLst/>
                <a:latin typeface="+mn-lt"/>
                <a:ea typeface="+mn-ea"/>
                <a:cs typeface="+mn-cs"/>
              </a:rPr>
              <a:t>Salud Mental</a:t>
            </a:r>
            <a:r>
              <a:rPr lang="es-ES" sz="1200" kern="1200" dirty="0" smtClean="0">
                <a:solidFill>
                  <a:schemeClr val="tx1"/>
                </a:solidFill>
                <a:effectLst/>
                <a:latin typeface="+mn-lt"/>
                <a:ea typeface="+mn-ea"/>
                <a:cs typeface="+mn-cs"/>
              </a:rPr>
              <a:t>, </a:t>
            </a:r>
            <a:r>
              <a:rPr lang="es-ES" sz="1200" i="1" kern="1200" dirty="0" smtClean="0">
                <a:solidFill>
                  <a:schemeClr val="tx1"/>
                </a:solidFill>
                <a:effectLst/>
                <a:latin typeface="+mn-lt"/>
                <a:ea typeface="+mn-ea"/>
                <a:cs typeface="+mn-cs"/>
              </a:rPr>
              <a:t>42</a:t>
            </a:r>
            <a:r>
              <a:rPr lang="es-ES" sz="1200" kern="1200" dirty="0" smtClean="0">
                <a:solidFill>
                  <a:schemeClr val="tx1"/>
                </a:solidFill>
                <a:effectLst/>
                <a:latin typeface="+mn-lt"/>
                <a:ea typeface="+mn-ea"/>
                <a:cs typeface="+mn-cs"/>
              </a:rPr>
              <a:t>(1), 25-32. Las participantes en este estudio estaban más preocupadas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lo que otros pudieran pensar por su decisión de interrumpir su embarazo y por cómo podría afectar el aborto su relación con estas personas. </a:t>
            </a:r>
            <a:endParaRPr lang="es-ES_tradnl"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8</a:t>
            </a:fld>
            <a:endParaRPr lang="en-GB"/>
          </a:p>
        </p:txBody>
      </p:sp>
    </p:spTree>
    <p:extLst>
      <p:ext uri="{BB962C8B-B14F-4D97-AF65-F5344CB8AC3E}">
        <p14:creationId xmlns:p14="http://schemas.microsoft.com/office/powerpoint/2010/main" val="211352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Bauman:</a:t>
            </a:r>
            <a:r>
              <a:rPr lang="en-GB" baseline="0" dirty="0" smtClean="0"/>
              <a:t> </a:t>
            </a:r>
            <a:r>
              <a:rPr lang="es-ES" sz="1200" kern="1200" dirty="0" smtClean="0">
                <a:solidFill>
                  <a:schemeClr val="tx1"/>
                </a:solidFill>
                <a:effectLst/>
                <a:latin typeface="+mn-lt"/>
                <a:ea typeface="+mn-ea"/>
                <a:cs typeface="+mn-cs"/>
              </a:rPr>
              <a:t>desaparecen los marcos de referencia para los actos humanos. incertidumbre en que vivimos por la desaparición de marcos ontológicos de referencia estables, entre cuyas causas más profundas tendríamos que contar, al menos, las siguientes: la separación del poder y la política; la precariedad de los mecanismos jurídicos y de los sistemas de seguridad que protegían al individuo en muchos lugares del mundo; la renuncia al pensamiento y a la planificación a largo plazo; o la exacerbación de la libertad de expresión como vehículo de autoafirmación y de rechazo de lo ajeno, como arma arrojadiza del odio. </a:t>
            </a:r>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9</a:t>
            </a:fld>
            <a:endParaRPr lang="en-GB"/>
          </a:p>
        </p:txBody>
      </p:sp>
    </p:spTree>
    <p:extLst>
      <p:ext uri="{BB962C8B-B14F-4D97-AF65-F5344CB8AC3E}">
        <p14:creationId xmlns:p14="http://schemas.microsoft.com/office/powerpoint/2010/main" val="357826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Espagne</a:t>
            </a:r>
            <a:r>
              <a:rPr lang="es-ES" sz="1200" b="1" kern="1200" dirty="0" smtClean="0">
                <a:solidFill>
                  <a:schemeClr val="tx1"/>
                </a:solidFill>
                <a:effectLst/>
                <a:latin typeface="+mn-lt"/>
                <a:ea typeface="+mn-ea"/>
                <a:cs typeface="+mn-cs"/>
              </a:rPr>
              <a:t> : la </a:t>
            </a:r>
            <a:r>
              <a:rPr lang="es-ES" sz="1200" b="1" kern="1200" dirty="0" err="1" smtClean="0">
                <a:solidFill>
                  <a:schemeClr val="tx1"/>
                </a:solidFill>
                <a:effectLst/>
                <a:latin typeface="+mn-lt"/>
                <a:ea typeface="+mn-ea"/>
                <a:cs typeface="+mn-cs"/>
              </a:rPr>
              <a:t>droite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offre</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ne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pas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expulser</a:t>
            </a:r>
            <a:r>
              <a:rPr lang="es-ES" sz="1200" b="1" kern="1200" dirty="0" smtClean="0">
                <a:solidFill>
                  <a:schemeClr val="tx1"/>
                </a:solidFill>
                <a:effectLst/>
                <a:latin typeface="+mn-lt"/>
                <a:ea typeface="+mn-ea"/>
                <a:cs typeface="+mn-cs"/>
              </a:rPr>
              <a:t> les migrantes si elles </a:t>
            </a:r>
            <a:r>
              <a:rPr lang="es-ES" sz="1200" b="1" kern="1200" dirty="0" err="1" smtClean="0">
                <a:solidFill>
                  <a:schemeClr val="tx1"/>
                </a:solidFill>
                <a:effectLst/>
                <a:latin typeface="+mn-lt"/>
                <a:ea typeface="+mn-ea"/>
                <a:cs typeface="+mn-cs"/>
              </a:rPr>
              <a:t>font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adopter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leur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bébé</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L’EXPRESS.fr</a:t>
            </a:r>
            <a:r>
              <a:rPr lang="es-ES" sz="1200" b="1" kern="120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14/03/2019 </a:t>
            </a:r>
            <a:endParaRPr lang="es-ES_tradnl" sz="1200" kern="1200" dirty="0" smtClean="0">
              <a:solidFill>
                <a:schemeClr val="tx1"/>
              </a:solidFill>
              <a:effectLst/>
              <a:latin typeface="+mn-lt"/>
              <a:ea typeface="+mn-ea"/>
              <a:cs typeface="+mn-cs"/>
            </a:endParaRPr>
          </a:p>
          <a:p>
            <a:r>
              <a:rPr lang="es-ES" sz="1200" u="none" strike="noStrike" kern="1200" dirty="0" smtClean="0">
                <a:solidFill>
                  <a:schemeClr val="tx1"/>
                </a:solidFill>
                <a:effectLst/>
                <a:latin typeface="+mn-lt"/>
                <a:ea typeface="+mn-ea"/>
                <a:cs typeface="+mn-cs"/>
                <a:hlinkClick r:id="rId3"/>
              </a:rPr>
              <a:t>Le recours aux tests osseux pour les migrants examiné par le Conseil constitutionnel</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Frontières</a:t>
            </a:r>
            <a:r>
              <a:rPr lang="es-ES_tradnl" sz="1200" kern="1200" dirty="0" smtClean="0">
                <a:solidFill>
                  <a:schemeClr val="tx1"/>
                </a:solidFill>
                <a:effectLst/>
                <a:latin typeface="+mn-lt"/>
                <a:ea typeface="+mn-ea"/>
                <a:cs typeface="+mn-cs"/>
              </a:rPr>
              <a:t>, asile, </a:t>
            </a:r>
            <a:r>
              <a:rPr lang="es-ES_tradnl" sz="1200" kern="1200" dirty="0" err="1" smtClean="0">
                <a:solidFill>
                  <a:schemeClr val="tx1"/>
                </a:solidFill>
                <a:effectLst/>
                <a:latin typeface="+mn-lt"/>
                <a:ea typeface="+mn-ea"/>
                <a:cs typeface="+mn-cs"/>
              </a:rPr>
              <a:t>racines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chrétiennes</a:t>
            </a:r>
            <a:r>
              <a:rPr lang="es-ES_tradnl" sz="1200" kern="1200" dirty="0" smtClean="0">
                <a:solidFill>
                  <a:schemeClr val="tx1"/>
                </a:solidFill>
                <a:effectLst/>
                <a:latin typeface="+mn-lt"/>
                <a:ea typeface="+mn-ea"/>
                <a:cs typeface="+mn-cs"/>
              </a:rPr>
              <a:t>… Un </a:t>
            </a:r>
            <a:r>
              <a:rPr lang="es-ES_tradnl" sz="1200" kern="1200" dirty="0" err="1" smtClean="0">
                <a:solidFill>
                  <a:schemeClr val="tx1"/>
                </a:solidFill>
                <a:effectLst/>
                <a:latin typeface="+mn-lt"/>
                <a:ea typeface="+mn-ea"/>
                <a:cs typeface="+mn-cs"/>
              </a:rPr>
              <a:t>programme</a:t>
            </a:r>
            <a:r>
              <a:rPr lang="es-ES_tradnl" sz="1200" kern="1200" dirty="0" smtClean="0">
                <a:solidFill>
                  <a:schemeClr val="tx1"/>
                </a:solidFill>
                <a:effectLst/>
                <a:latin typeface="+mn-lt"/>
                <a:ea typeface="+mn-ea"/>
                <a:cs typeface="+mn-cs"/>
              </a:rPr>
              <a:t> de LR </a:t>
            </a:r>
            <a:r>
              <a:rPr lang="es-ES_tradnl" sz="1200" kern="1200" dirty="0" err="1" smtClean="0">
                <a:solidFill>
                  <a:schemeClr val="tx1"/>
                </a:solidFill>
                <a:effectLst/>
                <a:latin typeface="+mn-lt"/>
                <a:ea typeface="+mn-ea"/>
                <a:cs typeface="+mn-cs"/>
              </a:rPr>
              <a:t>ferme</a:t>
            </a:r>
            <a:r>
              <a:rPr lang="es-ES_tradnl" sz="1200" kern="1200" dirty="0" smtClean="0">
                <a:solidFill>
                  <a:schemeClr val="tx1"/>
                </a:solidFill>
                <a:effectLst/>
                <a:latin typeface="+mn-lt"/>
                <a:ea typeface="+mn-ea"/>
                <a:cs typeface="+mn-cs"/>
              </a:rPr>
              <a:t> sur </a:t>
            </a:r>
            <a:r>
              <a:rPr lang="es-ES_tradnl" sz="1200" kern="1200" dirty="0" err="1" smtClean="0">
                <a:solidFill>
                  <a:schemeClr val="tx1"/>
                </a:solidFill>
                <a:effectLst/>
                <a:latin typeface="+mn-lt"/>
                <a:ea typeface="+mn-ea"/>
                <a:cs typeface="+mn-cs"/>
              </a:rPr>
              <a:t>l’immigration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pour</a:t>
            </a:r>
            <a:r>
              <a:rPr lang="es-ES_tradnl" sz="1200" kern="1200" dirty="0" smtClean="0">
                <a:solidFill>
                  <a:schemeClr val="tx1"/>
                </a:solidFill>
                <a:effectLst/>
                <a:latin typeface="+mn-lt"/>
                <a:ea typeface="+mn-ea"/>
                <a:cs typeface="+mn-cs"/>
              </a:rPr>
              <a:t> les </a:t>
            </a:r>
            <a:r>
              <a:rPr lang="es-ES_tradnl" sz="1200" kern="1200" dirty="0" err="1" smtClean="0">
                <a:solidFill>
                  <a:schemeClr val="tx1"/>
                </a:solidFill>
                <a:effectLst/>
                <a:latin typeface="+mn-lt"/>
                <a:ea typeface="+mn-ea"/>
                <a:cs typeface="+mn-cs"/>
              </a:rPr>
              <a:t>européennes</a:t>
            </a:r>
            <a:r>
              <a:rPr lang="es-ES_tradnl" sz="1200" kern="1200" dirty="0" smtClean="0">
                <a:solidFill>
                  <a:schemeClr val="tx1"/>
                </a:solidFill>
                <a:effectLst/>
                <a:latin typeface="+mn-lt"/>
                <a:ea typeface="+mn-ea"/>
                <a:cs typeface="+mn-cs"/>
              </a:rPr>
              <a:t>. Le Monde 17 </a:t>
            </a:r>
            <a:r>
              <a:rPr lang="es-ES_tradnl" sz="1200" kern="1200" dirty="0" err="1" smtClean="0">
                <a:solidFill>
                  <a:schemeClr val="tx1"/>
                </a:solidFill>
                <a:effectLst/>
                <a:latin typeface="+mn-lt"/>
                <a:ea typeface="+mn-ea"/>
                <a:cs typeface="+mn-cs"/>
              </a:rPr>
              <a:t>mars</a:t>
            </a:r>
            <a:r>
              <a:rPr lang="es-ES_tradnl" sz="1200" kern="1200" dirty="0" smtClean="0">
                <a:solidFill>
                  <a:schemeClr val="tx1"/>
                </a:solidFill>
                <a:effectLst/>
                <a:latin typeface="+mn-lt"/>
                <a:ea typeface="+mn-ea"/>
                <a:cs typeface="+mn-cs"/>
              </a:rPr>
              <a:t> 2019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err="1" smtClean="0">
                <a:solidFill>
                  <a:schemeClr val="tx1"/>
                </a:solidFill>
                <a:effectLst/>
                <a:latin typeface="+mn-lt"/>
                <a:ea typeface="+mn-ea"/>
                <a:cs typeface="+mn-cs"/>
              </a:rPr>
              <a:t>Attentat</a:t>
            </a:r>
            <a:r>
              <a:rPr lang="es-ES" sz="1200" kern="1200" dirty="0" smtClean="0">
                <a:solidFill>
                  <a:schemeClr val="tx1"/>
                </a:solidFill>
                <a:effectLst/>
                <a:latin typeface="+mn-lt"/>
                <a:ea typeface="+mn-ea"/>
                <a:cs typeface="+mn-cs"/>
              </a:rPr>
              <a:t> en </a:t>
            </a:r>
            <a:r>
              <a:rPr lang="es-ES" sz="1200" kern="1200" dirty="0" err="1" smtClean="0">
                <a:solidFill>
                  <a:schemeClr val="tx1"/>
                </a:solidFill>
                <a:effectLst/>
                <a:latin typeface="+mn-lt"/>
                <a:ea typeface="+mn-ea"/>
                <a:cs typeface="+mn-cs"/>
              </a:rPr>
              <a:t>Nouvelle-Zélande</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l’itinéraire</a:t>
            </a:r>
            <a:r>
              <a:rPr lang="es-ES" sz="1200" kern="1200" dirty="0" smtClean="0">
                <a:solidFill>
                  <a:schemeClr val="tx1"/>
                </a:solidFill>
                <a:effectLst/>
                <a:latin typeface="+mn-lt"/>
                <a:ea typeface="+mn-ea"/>
                <a:cs typeface="+mn-cs"/>
              </a:rPr>
              <a:t> radical du </a:t>
            </a:r>
            <a:r>
              <a:rPr lang="es-ES" sz="1200" kern="1200" dirty="0" err="1" smtClean="0">
                <a:solidFill>
                  <a:schemeClr val="tx1"/>
                </a:solidFill>
                <a:effectLst/>
                <a:latin typeface="+mn-lt"/>
                <a:ea typeface="+mn-ea"/>
                <a:cs typeface="+mn-cs"/>
              </a:rPr>
              <a:t>terroriste</a:t>
            </a:r>
            <a:r>
              <a:rPr lang="es-ES" sz="1200" kern="1200" dirty="0" smtClean="0">
                <a:solidFill>
                  <a:schemeClr val="tx1"/>
                </a:solidFill>
                <a:effectLst/>
                <a:latin typeface="+mn-lt"/>
                <a:ea typeface="+mn-ea"/>
                <a:cs typeface="+mn-cs"/>
              </a:rPr>
              <a:t> de </a:t>
            </a:r>
            <a:r>
              <a:rPr lang="es-ES" sz="1200" kern="1200" dirty="0" err="1" smtClean="0">
                <a:solidFill>
                  <a:schemeClr val="tx1"/>
                </a:solidFill>
                <a:effectLst/>
                <a:latin typeface="+mn-lt"/>
                <a:ea typeface="+mn-ea"/>
                <a:cs typeface="+mn-cs"/>
              </a:rPr>
              <a:t>Christchurch</a:t>
            </a:r>
            <a:r>
              <a:rPr lang="es-ES" sz="1200" kern="1200" dirty="0" smtClean="0">
                <a:solidFill>
                  <a:schemeClr val="tx1"/>
                </a:solidFill>
                <a:effectLst/>
                <a:latin typeface="+mn-lt"/>
                <a:ea typeface="+mn-ea"/>
                <a:cs typeface="+mn-cs"/>
              </a:rPr>
              <a:t> Son </a:t>
            </a:r>
            <a:r>
              <a:rPr lang="es-ES" sz="1200" kern="1200" dirty="0" err="1" smtClean="0">
                <a:solidFill>
                  <a:schemeClr val="tx1"/>
                </a:solidFill>
                <a:effectLst/>
                <a:latin typeface="+mn-lt"/>
                <a:ea typeface="+mn-ea"/>
                <a:cs typeface="+mn-cs"/>
              </a:rPr>
              <a:t>séjour</a:t>
            </a:r>
            <a:r>
              <a:rPr lang="es-ES" sz="1200" kern="1200" dirty="0" smtClean="0">
                <a:solidFill>
                  <a:schemeClr val="tx1"/>
                </a:solidFill>
                <a:effectLst/>
                <a:latin typeface="+mn-lt"/>
                <a:ea typeface="+mn-ea"/>
                <a:cs typeface="+mn-cs"/>
              </a:rPr>
              <a:t> en </a:t>
            </a:r>
            <a:r>
              <a:rPr lang="es-ES" sz="1200" kern="1200" dirty="0" err="1" smtClean="0">
                <a:solidFill>
                  <a:schemeClr val="tx1"/>
                </a:solidFill>
                <a:effectLst/>
                <a:latin typeface="+mn-lt"/>
                <a:ea typeface="+mn-ea"/>
                <a:cs typeface="+mn-cs"/>
              </a:rPr>
              <a:t>Europe</a:t>
            </a:r>
            <a:r>
              <a:rPr lang="es-ES" sz="1200" kern="1200" dirty="0" smtClean="0">
                <a:solidFill>
                  <a:schemeClr val="tx1"/>
                </a:solidFill>
                <a:effectLst/>
                <a:latin typeface="+mn-lt"/>
                <a:ea typeface="+mn-ea"/>
                <a:cs typeface="+mn-cs"/>
              </a:rPr>
              <a:t>, en 2017, a </a:t>
            </a:r>
            <a:r>
              <a:rPr lang="es-ES" sz="1200" kern="1200" dirty="0" err="1" smtClean="0">
                <a:solidFill>
                  <a:schemeClr val="tx1"/>
                </a:solidFill>
                <a:effectLst/>
                <a:latin typeface="+mn-lt"/>
                <a:ea typeface="+mn-ea"/>
                <a:cs typeface="+mn-cs"/>
              </a:rPr>
              <a:t>poussé</a:t>
            </a:r>
            <a:r>
              <a:rPr lang="es-ES" sz="1200" kern="1200" dirty="0" smtClean="0">
                <a:solidFill>
                  <a:schemeClr val="tx1"/>
                </a:solidFill>
                <a:effectLst/>
                <a:latin typeface="+mn-lt"/>
                <a:ea typeface="+mn-ea"/>
                <a:cs typeface="+mn-cs"/>
              </a:rPr>
              <a:t> le </a:t>
            </a:r>
            <a:r>
              <a:rPr lang="es-ES" sz="1200" kern="1200" dirty="0" err="1" smtClean="0">
                <a:solidFill>
                  <a:schemeClr val="tx1"/>
                </a:solidFill>
                <a:effectLst/>
                <a:latin typeface="+mn-lt"/>
                <a:ea typeface="+mn-ea"/>
                <a:cs typeface="+mn-cs"/>
              </a:rPr>
              <a:t>tueur</a:t>
            </a:r>
            <a:r>
              <a:rPr lang="es-E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mis en examen </a:t>
            </a:r>
            <a:r>
              <a:rPr lang="es-ES" sz="1200" kern="1200" dirty="0" err="1" smtClean="0">
                <a:solidFill>
                  <a:schemeClr val="tx1"/>
                </a:solidFill>
                <a:effectLst/>
                <a:latin typeface="+mn-lt"/>
                <a:ea typeface="+mn-ea"/>
                <a:cs typeface="+mn-cs"/>
              </a:rPr>
              <a:t>samedi</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matin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à</a:t>
            </a:r>
            <a:r>
              <a:rPr lang="es-ES" sz="1200" kern="1200" dirty="0" smtClean="0">
                <a:solidFill>
                  <a:schemeClr val="tx1"/>
                </a:solidFill>
                <a:effectLst/>
                <a:latin typeface="+mn-lt"/>
                <a:ea typeface="+mn-ea"/>
                <a:cs typeface="+mn-cs"/>
              </a:rPr>
              <a:t> « faire </a:t>
            </a:r>
            <a:r>
              <a:rPr lang="es-ES" sz="1200" kern="1200" dirty="0" err="1" smtClean="0">
                <a:solidFill>
                  <a:schemeClr val="tx1"/>
                </a:solidFill>
                <a:effectLst/>
                <a:latin typeface="+mn-lt"/>
                <a:ea typeface="+mn-ea"/>
                <a:cs typeface="+mn-cs"/>
              </a:rPr>
              <a:t>quelque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chose</a:t>
            </a:r>
            <a:r>
              <a:rPr lang="es-ES" sz="1200" kern="1200" dirty="0" smtClean="0">
                <a:solidFill>
                  <a:schemeClr val="tx1"/>
                </a:solidFill>
                <a:effectLst/>
                <a:latin typeface="+mn-lt"/>
                <a:ea typeface="+mn-ea"/>
                <a:cs typeface="+mn-cs"/>
              </a:rPr>
              <a:t> » </a:t>
            </a:r>
            <a:r>
              <a:rPr lang="es-ES" sz="1200" kern="1200" dirty="0" err="1" smtClean="0">
                <a:solidFill>
                  <a:schemeClr val="tx1"/>
                </a:solidFill>
                <a:effectLst/>
                <a:latin typeface="+mn-lt"/>
                <a:ea typeface="+mn-ea"/>
                <a:cs typeface="+mn-cs"/>
              </a:rPr>
              <a:t>contre</a:t>
            </a:r>
            <a:r>
              <a:rPr lang="es-ES" sz="1200" kern="1200" dirty="0" smtClean="0">
                <a:solidFill>
                  <a:schemeClr val="tx1"/>
                </a:solidFill>
                <a:effectLst/>
                <a:latin typeface="+mn-lt"/>
                <a:ea typeface="+mn-ea"/>
                <a:cs typeface="+mn-cs"/>
              </a:rPr>
              <a:t> les </a:t>
            </a:r>
            <a:r>
              <a:rPr lang="es-ES" sz="1200" kern="1200" dirty="0" err="1" smtClean="0">
                <a:solidFill>
                  <a:schemeClr val="tx1"/>
                </a:solidFill>
                <a:effectLst/>
                <a:latin typeface="+mn-lt"/>
                <a:ea typeface="+mn-ea"/>
                <a:cs typeface="+mn-cs"/>
              </a:rPr>
              <a:t>musulmans</a:t>
            </a:r>
            <a:r>
              <a:rPr lang="es-ES" sz="1200" kern="1200" dirty="0" smtClean="0">
                <a:solidFill>
                  <a:schemeClr val="tx1"/>
                </a:solidFill>
                <a:effectLst/>
                <a:latin typeface="+mn-lt"/>
                <a:ea typeface="+mn-ea"/>
                <a:cs typeface="+mn-cs"/>
              </a:rPr>
              <a:t>. 16 </a:t>
            </a:r>
            <a:r>
              <a:rPr lang="es-ES" sz="1200" kern="1200" dirty="0" err="1" smtClean="0">
                <a:solidFill>
                  <a:schemeClr val="tx1"/>
                </a:solidFill>
                <a:effectLst/>
                <a:latin typeface="+mn-lt"/>
                <a:ea typeface="+mn-ea"/>
                <a:cs typeface="+mn-cs"/>
              </a:rPr>
              <a:t>mars</a:t>
            </a:r>
            <a:r>
              <a:rPr lang="es-ES" sz="1200" kern="1200" dirty="0" smtClean="0">
                <a:solidFill>
                  <a:schemeClr val="tx1"/>
                </a:solidFill>
                <a:effectLst/>
                <a:latin typeface="+mn-lt"/>
                <a:ea typeface="+mn-ea"/>
                <a:cs typeface="+mn-cs"/>
              </a:rPr>
              <a:t> 2019 Le Monde</a:t>
            </a:r>
            <a:endParaRPr lang="es-ES_tradnl"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10</a:t>
            </a:fld>
            <a:endParaRPr lang="en-GB"/>
          </a:p>
        </p:txBody>
      </p:sp>
    </p:spTree>
    <p:extLst>
      <p:ext uri="{BB962C8B-B14F-4D97-AF65-F5344CB8AC3E}">
        <p14:creationId xmlns:p14="http://schemas.microsoft.com/office/powerpoint/2010/main" val="114048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11</a:t>
            </a:fld>
            <a:endParaRPr lang="en-GB"/>
          </a:p>
        </p:txBody>
      </p:sp>
    </p:spTree>
    <p:extLst>
      <p:ext uri="{BB962C8B-B14F-4D97-AF65-F5344CB8AC3E}">
        <p14:creationId xmlns:p14="http://schemas.microsoft.com/office/powerpoint/2010/main" val="134793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 el sospechoso el que tiene que demostrar su inocencia en lugar de ser la administración de la justicia quien tiene que probar su culpabilidad. Se invierte la carga de la prueba y el sentido de la justicia misma, como administración, pues, pierde toda su imparcialidad y se convierte, también, ésta en un instrumento de combate. La creciente judicialización de la política tiene su base, en parte, en esta realidad. </a:t>
            </a:r>
            <a:endParaRPr lang="en-GB" dirty="0" smtClean="0"/>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12</a:t>
            </a:fld>
            <a:endParaRPr lang="en-GB" dirty="0"/>
          </a:p>
        </p:txBody>
      </p:sp>
    </p:spTree>
    <p:extLst>
      <p:ext uri="{BB962C8B-B14F-4D97-AF65-F5344CB8AC3E}">
        <p14:creationId xmlns:p14="http://schemas.microsoft.com/office/powerpoint/2010/main" val="6662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relator de las Naciones Unidas para la promoción y protección del derecho a la libertad de opinión y expresión ha encontrado que los Estados combaten el discurso de odio y/o discriminatorio mediante medidas erróneas y mal enfocadas. A manera de ejemplo ha mencionado “las solicitudes a los intermediarios en internet para que vigilen y eliminen el contenido publicado por los usuarios, los requisitos de inscripción para que se sepa el nombre verdadero de los usuarios y el bloqueo arbitrario de páginas web”.</a:t>
            </a:r>
            <a:r>
              <a:rPr lang="es-ES_tradnl" dirty="0" smtClean="0">
                <a:effectLst/>
              </a:rPr>
              <a:t> </a:t>
            </a:r>
            <a:r>
              <a:rPr lang="es-ES" sz="1200" kern="1200" dirty="0" smtClean="0">
                <a:solidFill>
                  <a:schemeClr val="tx1"/>
                </a:solidFill>
                <a:effectLst/>
                <a:latin typeface="+mn-lt"/>
                <a:ea typeface="+mn-ea"/>
                <a:cs typeface="+mn-cs"/>
              </a:rPr>
              <a:t>el sentimiento humano de odio no puede eliminarse prohibiéndolo por ley, y el efecto disuasivo de dichas leyes no es absoluto, ya que los autores de dicha incitación buscan ser enjuiciados para acceder a los principales medios de comunicación y así pro- mover sus ideas [y además] convertirse en mártires.12 </a:t>
            </a:r>
            <a:endParaRPr lang="es-ES_tradnl"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13</a:t>
            </a:fld>
            <a:endParaRPr lang="en-GB"/>
          </a:p>
        </p:txBody>
      </p:sp>
    </p:spTree>
    <p:extLst>
      <p:ext uri="{BB962C8B-B14F-4D97-AF65-F5344CB8AC3E}">
        <p14:creationId xmlns:p14="http://schemas.microsoft.com/office/powerpoint/2010/main" val="360247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Imagen de perfil = referencia a Los </a:t>
            </a:r>
            <a:r>
              <a:rPr lang="es-ES_tradnl" dirty="0" err="1" smtClean="0"/>
              <a:t>Simpsons</a:t>
            </a:r>
            <a:r>
              <a:rPr lang="es-ES_tradnl" dirty="0" smtClean="0"/>
              <a:t> cuando un médico dice “</a:t>
            </a:r>
            <a:r>
              <a:rPr lang="es-ES_tradnl" dirty="0" err="1" smtClean="0"/>
              <a:t>quedate</a:t>
            </a:r>
            <a:r>
              <a:rPr lang="es-ES_tradnl" dirty="0" smtClean="0"/>
              <a:t> quieto mientras te gasifico” y usado frecuentemente por los neonazis. </a:t>
            </a:r>
          </a:p>
          <a:p>
            <a:r>
              <a:rPr lang="es-ES_tradnl" dirty="0" smtClean="0"/>
              <a:t>« Trolling » mezcla de racismo, provocación, burla y desviación del lenguaje. </a:t>
            </a:r>
          </a:p>
          <a:p>
            <a:r>
              <a:rPr lang="es-ES_tradnl" dirty="0" smtClean="0"/>
              <a:t>« Culture 4chan » canciones nacionalistas y racistas.  </a:t>
            </a:r>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15</a:t>
            </a:fld>
            <a:endParaRPr lang="en-GB"/>
          </a:p>
        </p:txBody>
      </p:sp>
    </p:spTree>
    <p:extLst>
      <p:ext uri="{BB962C8B-B14F-4D97-AF65-F5344CB8AC3E}">
        <p14:creationId xmlns:p14="http://schemas.microsoft.com/office/powerpoint/2010/main" val="153281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Convención para la Prevención y la Sanción del Delito de Genocidio reconoce que éste es un delito de derecho internacional que entraña la responsabilidad nacional e internacional de los particulares y los Estados. Según el artículo 3o de la Convención, serán castigados los siguientes actos: </a:t>
            </a:r>
            <a:r>
              <a:rPr lang="es-ES" sz="1200" i="1" kern="1200" dirty="0" smtClean="0">
                <a:solidFill>
                  <a:schemeClr val="tx1"/>
                </a:solidFill>
                <a:effectLst/>
                <a:latin typeface="+mn-lt"/>
                <a:ea typeface="+mn-ea"/>
                <a:cs typeface="+mn-cs"/>
              </a:rPr>
              <a:t>a) </a:t>
            </a:r>
            <a:r>
              <a:rPr lang="es-ES" sz="1200" kern="1200" dirty="0" smtClean="0">
                <a:solidFill>
                  <a:schemeClr val="tx1"/>
                </a:solidFill>
                <a:effectLst/>
                <a:latin typeface="+mn-lt"/>
                <a:ea typeface="+mn-ea"/>
                <a:cs typeface="+mn-cs"/>
              </a:rPr>
              <a:t>el genocidio; </a:t>
            </a:r>
            <a:r>
              <a:rPr lang="es-ES" sz="1200" i="1" kern="1200" dirty="0" smtClean="0">
                <a:solidFill>
                  <a:schemeClr val="tx1"/>
                </a:solidFill>
                <a:effectLst/>
                <a:latin typeface="+mn-lt"/>
                <a:ea typeface="+mn-ea"/>
                <a:cs typeface="+mn-cs"/>
              </a:rPr>
              <a:t>b) </a:t>
            </a:r>
            <a:r>
              <a:rPr lang="es-ES" sz="1200" kern="1200" dirty="0" smtClean="0">
                <a:solidFill>
                  <a:schemeClr val="tx1"/>
                </a:solidFill>
                <a:effectLst/>
                <a:latin typeface="+mn-lt"/>
                <a:ea typeface="+mn-ea"/>
                <a:cs typeface="+mn-cs"/>
              </a:rPr>
              <a:t>la asociación para cometer genocidio; </a:t>
            </a:r>
            <a:r>
              <a:rPr lang="es-ES" sz="1200" i="1" kern="1200" dirty="0" smtClean="0">
                <a:solidFill>
                  <a:schemeClr val="tx1"/>
                </a:solidFill>
                <a:effectLst/>
                <a:latin typeface="+mn-lt"/>
                <a:ea typeface="+mn-ea"/>
                <a:cs typeface="+mn-cs"/>
              </a:rPr>
              <a:t>c) </a:t>
            </a:r>
            <a:r>
              <a:rPr lang="es-ES" sz="1200" kern="1200" dirty="0" smtClean="0">
                <a:solidFill>
                  <a:schemeClr val="tx1"/>
                </a:solidFill>
                <a:effectLst/>
                <a:latin typeface="+mn-lt"/>
                <a:ea typeface="+mn-ea"/>
                <a:cs typeface="+mn-cs"/>
              </a:rPr>
              <a:t>la instigación directa y pública a cometer genocidio; </a:t>
            </a:r>
            <a:r>
              <a:rPr lang="es-ES" sz="1200" i="1" kern="1200" dirty="0" smtClean="0">
                <a:solidFill>
                  <a:schemeClr val="tx1"/>
                </a:solidFill>
                <a:effectLst/>
                <a:latin typeface="+mn-lt"/>
                <a:ea typeface="+mn-ea"/>
                <a:cs typeface="+mn-cs"/>
              </a:rPr>
              <a:t>d) </a:t>
            </a:r>
            <a:r>
              <a:rPr lang="es-ES" sz="1200" kern="1200" dirty="0" smtClean="0">
                <a:solidFill>
                  <a:schemeClr val="tx1"/>
                </a:solidFill>
                <a:effectLst/>
                <a:latin typeface="+mn-lt"/>
                <a:ea typeface="+mn-ea"/>
                <a:cs typeface="+mn-cs"/>
              </a:rPr>
              <a:t>la tentativa de genocidio, y </a:t>
            </a:r>
            <a:r>
              <a:rPr lang="es-ES" sz="1200" i="1" kern="1200" dirty="0" smtClean="0">
                <a:solidFill>
                  <a:schemeClr val="tx1"/>
                </a:solidFill>
                <a:effectLst/>
                <a:latin typeface="+mn-lt"/>
                <a:ea typeface="+mn-ea"/>
                <a:cs typeface="+mn-cs"/>
              </a:rPr>
              <a:t>e) </a:t>
            </a:r>
            <a:r>
              <a:rPr lang="es-ES" sz="1200" kern="1200" dirty="0" smtClean="0">
                <a:solidFill>
                  <a:schemeClr val="tx1"/>
                </a:solidFill>
                <a:effectLst/>
                <a:latin typeface="+mn-lt"/>
                <a:ea typeface="+mn-ea"/>
                <a:cs typeface="+mn-cs"/>
              </a:rPr>
              <a:t>la complicidad en el genocidio. </a:t>
            </a:r>
            <a:endParaRPr lang="es-ES_tradnl"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Por su parte, el Pacto Internacional de Derechos Civiles y Políticos prohíbe “toda propaganda en favor de la guerra” y “toda apología del odio nacional, racial o religioso que constituya incitación a la discriminación, la hostilidad o la violencia”.</a:t>
            </a:r>
          </a:p>
          <a:p>
            <a:r>
              <a:rPr lang="es-ES" sz="1200" kern="1200" dirty="0" smtClean="0">
                <a:solidFill>
                  <a:schemeClr val="tx1"/>
                </a:solidFill>
                <a:effectLst/>
                <a:latin typeface="+mn-lt"/>
                <a:ea typeface="+mn-ea"/>
                <a:cs typeface="+mn-cs"/>
              </a:rPr>
              <a:t>Plan de acción de Rabat de 2012 los expertos congregados por las Naciones Unidas recomendaron recordar que los límites a la libertad de expresión deben estar considerados en la ley, perseguir un fin legítimo, ser necesarios en una sociedad democrática y ser proporcionales al fin buscado. visión </a:t>
            </a:r>
            <a:r>
              <a:rPr lang="es-ES" sz="1200" i="1" kern="1200" dirty="0" smtClean="0">
                <a:solidFill>
                  <a:schemeClr val="tx1"/>
                </a:solidFill>
                <a:effectLst/>
                <a:latin typeface="+mn-lt"/>
                <a:ea typeface="+mn-ea"/>
                <a:cs typeface="+mn-cs"/>
              </a:rPr>
              <a:t>preventiva </a:t>
            </a:r>
            <a:r>
              <a:rPr lang="es-ES" sz="1200" kern="1200" dirty="0" smtClean="0">
                <a:solidFill>
                  <a:schemeClr val="tx1"/>
                </a:solidFill>
                <a:effectLst/>
                <a:latin typeface="+mn-lt"/>
                <a:ea typeface="+mn-ea"/>
                <a:cs typeface="+mn-cs"/>
              </a:rPr>
              <a:t>del Estado para atajar estos discursos mediante la promoción del diálogo intercultural, las campañas de difusión, la capacitación de las y los funcionarios, y la regulación que promueva la pluralidad y diversidad en los medios de comunicación</a:t>
            </a:r>
            <a:r>
              <a:rPr lang="es-ES_tradnl" dirty="0" smtClean="0">
                <a:effectLst/>
              </a:rPr>
              <a:t> </a:t>
            </a:r>
            <a:endParaRPr lang="es-ES_tradnl" sz="1200" kern="1200" dirty="0" smtClean="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10"/>
          </p:nvPr>
        </p:nvSpPr>
        <p:spPr/>
        <p:txBody>
          <a:bodyPr/>
          <a:lstStyle/>
          <a:p>
            <a:fld id="{DC2330B0-4BEE-B84A-98A5-134F6C25D2FA}" type="slidenum">
              <a:rPr lang="en-GB" smtClean="0"/>
              <a:t>18</a:t>
            </a:fld>
            <a:endParaRPr lang="en-GB"/>
          </a:p>
        </p:txBody>
      </p:sp>
    </p:spTree>
    <p:extLst>
      <p:ext uri="{BB962C8B-B14F-4D97-AF65-F5344CB8AC3E}">
        <p14:creationId xmlns:p14="http://schemas.microsoft.com/office/powerpoint/2010/main" val="290869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ángu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_tradnl" smtClean="0"/>
              <a:t>Clic para editar título</a:t>
            </a:r>
            <a:endParaRPr kumimoji="0"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_tradnl" smtClean="0"/>
              <a:t>Haga clic para modificar el estilo de subtítulo del patrón</a:t>
            </a:r>
            <a:endParaRPr kumimoji="0" lang="en-US"/>
          </a:p>
        </p:txBody>
      </p:sp>
      <p:sp>
        <p:nvSpPr>
          <p:cNvPr id="4" name="Marcador de fecha 3"/>
          <p:cNvSpPr>
            <a:spLocks noGrp="1"/>
          </p:cNvSpPr>
          <p:nvPr>
            <p:ph type="dt" sz="half" idx="10"/>
          </p:nvPr>
        </p:nvSpPr>
        <p:spPr/>
        <p:txBody>
          <a:bodyPr/>
          <a:lstStyle/>
          <a:p>
            <a:fld id="{D7C3A134-F1C3-464B-BF47-54DC2DE08F52}" type="datetimeFigureOut">
              <a:rPr lang="en-US" smtClean="0"/>
              <a:t>05/01/19</a:t>
            </a:fld>
            <a:endParaRPr lang="en-US"/>
          </a:p>
        </p:txBody>
      </p:sp>
      <p:sp>
        <p:nvSpPr>
          <p:cNvPr id="5" name="Marcador de pie de página 4"/>
          <p:cNvSpPr>
            <a:spLocks noGrp="1"/>
          </p:cNvSpPr>
          <p:nvPr>
            <p:ph type="ftr" sz="quarter" idx="11"/>
          </p:nvPr>
        </p:nvSpPr>
        <p:spPr/>
        <p:txBody>
          <a:bodyPr/>
          <a:lstStyle/>
          <a:p>
            <a:endParaRPr kumimoji="0" lang="en-US"/>
          </a:p>
        </p:txBody>
      </p:sp>
      <p:sp>
        <p:nvSpPr>
          <p:cNvPr id="6" name="Marcador de número de diapositiva 5"/>
          <p:cNvSpPr>
            <a:spLocks noGrp="1"/>
          </p:cNvSpPr>
          <p:nvPr>
            <p:ph type="sldNum" sz="quarter" idx="12"/>
          </p:nvPr>
        </p:nvSpPr>
        <p:spPr/>
        <p:txBody>
          <a:bodyPr/>
          <a:lstStyle/>
          <a:p>
            <a:fld id="{9648F39E-9C37-485F-AC97-16BB4BDF9F49}" type="slidenum">
              <a:rPr kumimoji="0" lang="en-US" smtClean="0"/>
              <a:t>‹Nr.›</a:t>
            </a:fld>
            <a:endParaRPr kumimoji="0" lang="en-US"/>
          </a:p>
        </p:txBody>
      </p:sp>
      <p:sp>
        <p:nvSpPr>
          <p:cNvPr id="10" name="Rectángu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es-ES_tradnl" smtClean="0"/>
              <a:t>Clic para editar título</a:t>
            </a:r>
            <a:endParaRPr kumimoji="0" lang="en-US"/>
          </a:p>
        </p:txBody>
      </p:sp>
      <p:sp>
        <p:nvSpPr>
          <p:cNvPr id="3" name="Marcador de texto vertical 2"/>
          <p:cNvSpPr>
            <a:spLocks noGrp="1"/>
          </p:cNvSpPr>
          <p:nvPr>
            <p:ph type="body" orient="vert" idx="1"/>
          </p:nvPr>
        </p:nvSpPr>
        <p:spPr/>
        <p:txBody>
          <a:bodyPr vert="eaVert"/>
          <a:lstStyle>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4" name="Marcador de fecha 3"/>
          <p:cNvSpPr>
            <a:spLocks noGrp="1"/>
          </p:cNvSpPr>
          <p:nvPr>
            <p:ph type="dt" sz="half" idx="10"/>
          </p:nvPr>
        </p:nvSpPr>
        <p:spPr/>
        <p:txBody>
          <a:bodyPr/>
          <a:lstStyle/>
          <a:p>
            <a:fld id="{D7C3A134-F1C3-464B-BF47-54DC2DE08F52}" type="datetimeFigureOut">
              <a:rPr lang="en-US" smtClean="0"/>
              <a:t>05/01/19</a:t>
            </a:fld>
            <a:endParaRPr lang="en-US"/>
          </a:p>
        </p:txBody>
      </p:sp>
      <p:sp>
        <p:nvSpPr>
          <p:cNvPr id="5" name="Marcador de pie de página 4"/>
          <p:cNvSpPr>
            <a:spLocks noGrp="1"/>
          </p:cNvSpPr>
          <p:nvPr>
            <p:ph type="ftr" sz="quarter" idx="11"/>
          </p:nvPr>
        </p:nvSpPr>
        <p:spPr/>
        <p:txBody>
          <a:bodyPr/>
          <a:lstStyle/>
          <a:p>
            <a:endParaRPr kumimoji="0" lang="en-US"/>
          </a:p>
        </p:txBody>
      </p:sp>
      <p:sp>
        <p:nvSpPr>
          <p:cNvPr id="6" name="Marcador de número de diapositiva 5"/>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Rectángu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ángu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vertical 1"/>
          <p:cNvSpPr>
            <a:spLocks noGrp="1"/>
          </p:cNvSpPr>
          <p:nvPr>
            <p:ph type="title" orient="vert"/>
          </p:nvPr>
        </p:nvSpPr>
        <p:spPr>
          <a:xfrm>
            <a:off x="6781800" y="274640"/>
            <a:ext cx="1905000" cy="5851525"/>
          </a:xfrm>
        </p:spPr>
        <p:txBody>
          <a:bodyPr vert="eaVert"/>
          <a:lstStyle>
            <a:extLst/>
          </a:lstStyle>
          <a:p>
            <a:r>
              <a:rPr kumimoji="0" lang="es-ES_tradnl" smtClean="0"/>
              <a:t>Clic para editar título</a:t>
            </a:r>
            <a:endParaRPr kumimoji="0" lang="en-US"/>
          </a:p>
        </p:txBody>
      </p:sp>
      <p:sp>
        <p:nvSpPr>
          <p:cNvPr id="3" name="Marcador de texto vertical 2"/>
          <p:cNvSpPr>
            <a:spLocks noGrp="1"/>
          </p:cNvSpPr>
          <p:nvPr>
            <p:ph type="body" orient="vert" idx="1"/>
          </p:nvPr>
        </p:nvSpPr>
        <p:spPr>
          <a:xfrm>
            <a:off x="457200" y="304800"/>
            <a:ext cx="6019800" cy="5851525"/>
          </a:xfrm>
        </p:spPr>
        <p:txBody>
          <a:bodyPr vert="eaVert"/>
          <a:lstStyle>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4" name="Marcador de fecha 3"/>
          <p:cNvSpPr>
            <a:spLocks noGrp="1"/>
          </p:cNvSpPr>
          <p:nvPr>
            <p:ph type="dt" sz="half" idx="10"/>
          </p:nvPr>
        </p:nvSpPr>
        <p:spPr/>
        <p:txBody>
          <a:bodyPr/>
          <a:lstStyle/>
          <a:p>
            <a:fld id="{D7C3A134-F1C3-464B-BF47-54DC2DE08F52}" type="datetimeFigureOut">
              <a:rPr lang="en-US" smtClean="0"/>
              <a:t>05/01/19</a:t>
            </a:fld>
            <a:endParaRPr lang="en-US"/>
          </a:p>
        </p:txBody>
      </p:sp>
      <p:sp>
        <p:nvSpPr>
          <p:cNvPr id="5" name="Marcador de pie de página 4"/>
          <p:cNvSpPr>
            <a:spLocks noGrp="1"/>
          </p:cNvSpPr>
          <p:nvPr>
            <p:ph type="ftr" sz="quarter" idx="11"/>
          </p:nvPr>
        </p:nvSpPr>
        <p:spPr>
          <a:xfrm>
            <a:off x="2640597" y="6377459"/>
            <a:ext cx="3836404" cy="365125"/>
          </a:xfrm>
        </p:spPr>
        <p:txBody>
          <a:bodyPr/>
          <a:lstStyle/>
          <a:p>
            <a:endParaRPr kumimoji="0" lang="en-US"/>
          </a:p>
        </p:txBody>
      </p:sp>
      <p:sp>
        <p:nvSpPr>
          <p:cNvPr id="6" name="Marcador de número de diapositiva 5"/>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extLst/>
          </a:lstStyle>
          <a:p>
            <a:r>
              <a:rPr kumimoji="0" lang="es-ES_tradnl" smtClean="0"/>
              <a:t>Clic para editar título</a:t>
            </a:r>
            <a:endParaRPr kumimoji="0" lang="en-US"/>
          </a:p>
        </p:txBody>
      </p:sp>
      <p:sp>
        <p:nvSpPr>
          <p:cNvPr id="3" name="Marcador de contenido 2"/>
          <p:cNvSpPr>
            <a:spLocks noGrp="1"/>
          </p:cNvSpPr>
          <p:nvPr>
            <p:ph idx="1"/>
          </p:nvPr>
        </p:nvSpPr>
        <p:spPr/>
        <p:txBody>
          <a:bodyPr/>
          <a:lstStyle>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4" name="Marcador de fecha 3"/>
          <p:cNvSpPr>
            <a:spLocks noGrp="1"/>
          </p:cNvSpPr>
          <p:nvPr>
            <p:ph type="dt" sz="half" idx="10"/>
          </p:nvPr>
        </p:nvSpPr>
        <p:spPr/>
        <p:txBody>
          <a:bodyPr/>
          <a:lstStyle/>
          <a:p>
            <a:fld id="{D7C3A134-F1C3-464B-BF47-54DC2DE08F52}" type="datetimeFigureOut">
              <a:rPr lang="en-US" smtClean="0"/>
              <a:t>05/01/19</a:t>
            </a:fld>
            <a:endParaRPr lang="en-US"/>
          </a:p>
        </p:txBody>
      </p:sp>
      <p:sp>
        <p:nvSpPr>
          <p:cNvPr id="5" name="Marcador de pie de página 4"/>
          <p:cNvSpPr>
            <a:spLocks noGrp="1"/>
          </p:cNvSpPr>
          <p:nvPr>
            <p:ph type="ftr" sz="quarter" idx="11"/>
          </p:nvPr>
        </p:nvSpPr>
        <p:spPr/>
        <p:txBody>
          <a:bodyPr/>
          <a:lstStyle/>
          <a:p>
            <a:endParaRPr kumimoji="0" lang="en-US"/>
          </a:p>
        </p:txBody>
      </p:sp>
      <p:sp>
        <p:nvSpPr>
          <p:cNvPr id="6" name="Marcador de número de diapositiva 5"/>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ángu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ángu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_tradnl" smtClean="0"/>
              <a:t>Clic para editar título</a:t>
            </a:r>
            <a:endParaRPr kumimoji="0" lang="en-US"/>
          </a:p>
        </p:txBody>
      </p:sp>
      <p:sp>
        <p:nvSpPr>
          <p:cNvPr id="3" name="Marcador de tex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_tradnl" smtClean="0"/>
              <a:t>Haga clic para modificar el estilo de texto del patrón</a:t>
            </a:r>
          </a:p>
        </p:txBody>
      </p:sp>
      <p:sp>
        <p:nvSpPr>
          <p:cNvPr id="4" name="Marcador de fecha 3"/>
          <p:cNvSpPr>
            <a:spLocks noGrp="1"/>
          </p:cNvSpPr>
          <p:nvPr>
            <p:ph type="dt" sz="half" idx="10"/>
          </p:nvPr>
        </p:nvSpPr>
        <p:spPr/>
        <p:txBody>
          <a:bodyPr/>
          <a:lstStyle/>
          <a:p>
            <a:fld id="{D7C3A134-F1C3-464B-BF47-54DC2DE08F52}" type="datetimeFigureOut">
              <a:rPr lang="en-US" smtClean="0"/>
              <a:t>05/01/19</a:t>
            </a:fld>
            <a:endParaRPr lang="en-US"/>
          </a:p>
        </p:txBody>
      </p:sp>
      <p:sp>
        <p:nvSpPr>
          <p:cNvPr id="5" name="Marcador de pie de página 4"/>
          <p:cNvSpPr>
            <a:spLocks noGrp="1"/>
          </p:cNvSpPr>
          <p:nvPr>
            <p:ph type="ftr" sz="quarter" idx="11"/>
          </p:nvPr>
        </p:nvSpPr>
        <p:spPr/>
        <p:txBody>
          <a:bodyPr/>
          <a:lstStyle/>
          <a:p>
            <a:endParaRPr kumimoji="0" lang="en-US"/>
          </a:p>
        </p:txBody>
      </p:sp>
      <p:sp>
        <p:nvSpPr>
          <p:cNvPr id="6" name="Marcador de número de diapositiva 5"/>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es-ES_tradnl" smtClean="0"/>
              <a:t>Clic para editar título</a:t>
            </a:r>
            <a:endParaRPr kumimoji="0" lang="en-US"/>
          </a:p>
        </p:txBody>
      </p:sp>
      <p:sp>
        <p:nvSpPr>
          <p:cNvPr id="3" name="Marcador de conteni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4" name="Marcador de conteni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5" name="Marcador de fecha 4"/>
          <p:cNvSpPr>
            <a:spLocks noGrp="1"/>
          </p:cNvSpPr>
          <p:nvPr>
            <p:ph type="dt" sz="half" idx="10"/>
          </p:nvPr>
        </p:nvSpPr>
        <p:spPr/>
        <p:txBody>
          <a:bodyPr/>
          <a:lstStyle/>
          <a:p>
            <a:fld id="{D7C3A134-F1C3-464B-BF47-54DC2DE08F52}" type="datetimeFigureOut">
              <a:rPr lang="en-US" smtClean="0"/>
              <a:t>05/01/19</a:t>
            </a:fld>
            <a:endParaRPr lang="en-US"/>
          </a:p>
        </p:txBody>
      </p:sp>
      <p:sp>
        <p:nvSpPr>
          <p:cNvPr id="6" name="Marcador de pie de página 5"/>
          <p:cNvSpPr>
            <a:spLocks noGrp="1"/>
          </p:cNvSpPr>
          <p:nvPr>
            <p:ph type="ftr" sz="quarter" idx="11"/>
          </p:nvPr>
        </p:nvSpPr>
        <p:spPr/>
        <p:txBody>
          <a:bodyPr/>
          <a:lstStyle/>
          <a:p>
            <a:endParaRPr kumimoji="0" lang="en-US"/>
          </a:p>
        </p:txBody>
      </p:sp>
      <p:sp>
        <p:nvSpPr>
          <p:cNvPr id="7" name="Marcador de número de diapositiva 6"/>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kumimoji="0" lang="es-ES_tradnl" smtClean="0"/>
              <a:t>Clic para editar título</a:t>
            </a:r>
            <a:endParaRPr kumimoji="0" lang="en-US"/>
          </a:p>
        </p:txBody>
      </p:sp>
      <p:sp>
        <p:nvSpPr>
          <p:cNvPr id="3" name="Marcador de tex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_tradnl" smtClean="0"/>
              <a:t>Haga clic para modificar el estilo de texto del patrón</a:t>
            </a:r>
          </a:p>
        </p:txBody>
      </p:sp>
      <p:sp>
        <p:nvSpPr>
          <p:cNvPr id="4" name="Marcador de conteni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5" name="Marcador de tex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_tradnl" smtClean="0"/>
              <a:t>Haga clic para modificar el estilo de texto del patrón</a:t>
            </a:r>
          </a:p>
        </p:txBody>
      </p:sp>
      <p:sp>
        <p:nvSpPr>
          <p:cNvPr id="6" name="Marcador de contenid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7" name="Marcador de fecha 6"/>
          <p:cNvSpPr>
            <a:spLocks noGrp="1"/>
          </p:cNvSpPr>
          <p:nvPr>
            <p:ph type="dt" sz="half" idx="10"/>
          </p:nvPr>
        </p:nvSpPr>
        <p:spPr/>
        <p:txBody>
          <a:bodyPr/>
          <a:lstStyle/>
          <a:p>
            <a:fld id="{D7C3A134-F1C3-464B-BF47-54DC2DE08F52}" type="datetimeFigureOut">
              <a:rPr lang="en-US" smtClean="0"/>
              <a:t>05/01/19</a:t>
            </a:fld>
            <a:endParaRPr lang="en-US"/>
          </a:p>
        </p:txBody>
      </p:sp>
      <p:sp>
        <p:nvSpPr>
          <p:cNvPr id="8" name="Marcador de pie de página 7"/>
          <p:cNvSpPr>
            <a:spLocks noGrp="1"/>
          </p:cNvSpPr>
          <p:nvPr>
            <p:ph type="ftr" sz="quarter" idx="11"/>
          </p:nvPr>
        </p:nvSpPr>
        <p:spPr/>
        <p:txBody>
          <a:bodyPr/>
          <a:lstStyle/>
          <a:p>
            <a:endParaRPr kumimoji="0" lang="en-US"/>
          </a:p>
        </p:txBody>
      </p:sp>
      <p:sp>
        <p:nvSpPr>
          <p:cNvPr id="9" name="Marcador de número de diapositiva 8"/>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es-ES_tradnl" smtClean="0"/>
              <a:t>Clic para editar título</a:t>
            </a:r>
            <a:endParaRPr kumimoji="0" lang="en-US"/>
          </a:p>
        </p:txBody>
      </p:sp>
      <p:sp>
        <p:nvSpPr>
          <p:cNvPr id="3" name="Marcador de fecha 2"/>
          <p:cNvSpPr>
            <a:spLocks noGrp="1"/>
          </p:cNvSpPr>
          <p:nvPr>
            <p:ph type="dt" sz="half" idx="10"/>
          </p:nvPr>
        </p:nvSpPr>
        <p:spPr/>
        <p:txBody>
          <a:bodyPr/>
          <a:lstStyle/>
          <a:p>
            <a:fld id="{D7C3A134-F1C3-464B-BF47-54DC2DE08F52}" type="datetimeFigureOut">
              <a:rPr lang="en-US" smtClean="0"/>
              <a:t>05/01/19</a:t>
            </a:fld>
            <a:endParaRPr lang="en-US"/>
          </a:p>
        </p:txBody>
      </p:sp>
      <p:sp>
        <p:nvSpPr>
          <p:cNvPr id="4" name="Marcador de pie de página 3"/>
          <p:cNvSpPr>
            <a:spLocks noGrp="1"/>
          </p:cNvSpPr>
          <p:nvPr>
            <p:ph type="ftr" sz="quarter" idx="11"/>
          </p:nvPr>
        </p:nvSpPr>
        <p:spPr/>
        <p:txBody>
          <a:bodyPr/>
          <a:lstStyle/>
          <a:p>
            <a:endParaRPr kumimoji="0" lang="en-US"/>
          </a:p>
        </p:txBody>
      </p:sp>
      <p:sp>
        <p:nvSpPr>
          <p:cNvPr id="5" name="Marcador de número de diapositiva 4"/>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7C3A134-F1C3-464B-BF47-54DC2DE08F52}" type="datetimeFigureOut">
              <a:rPr lang="en-US" smtClean="0"/>
              <a:t>05/01/19</a:t>
            </a:fld>
            <a:endParaRPr lang="en-US"/>
          </a:p>
        </p:txBody>
      </p:sp>
      <p:sp>
        <p:nvSpPr>
          <p:cNvPr id="3" name="Marcador de pie de página 2"/>
          <p:cNvSpPr>
            <a:spLocks noGrp="1"/>
          </p:cNvSpPr>
          <p:nvPr>
            <p:ph type="ftr" sz="quarter" idx="11"/>
          </p:nvPr>
        </p:nvSpPr>
        <p:spPr/>
        <p:txBody>
          <a:bodyPr/>
          <a:lstStyle/>
          <a:p>
            <a:endParaRPr kumimoji="0" lang="en-US"/>
          </a:p>
        </p:txBody>
      </p:sp>
      <p:sp>
        <p:nvSpPr>
          <p:cNvPr id="4" name="Marcador de número de diapositiva 3"/>
          <p:cNvSpPr>
            <a:spLocks noGrp="1"/>
          </p:cNvSpPr>
          <p:nvPr>
            <p:ph type="sldNum" sz="quarter" idx="12"/>
          </p:nvPr>
        </p:nvSpPr>
        <p:spPr/>
        <p:txBody>
          <a:bodyPr/>
          <a:lstStyle/>
          <a:p>
            <a:fld id="{9648F39E-9C37-485F-AC97-16BB4BDF9F49}" type="slidenum">
              <a:rPr kumimoji="0" lang="en-US" smtClean="0"/>
              <a:t>‹Nr.›</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_tradnl" smtClean="0"/>
              <a:t>Clic para editar título</a:t>
            </a:r>
            <a:endParaRPr kumimoji="0" lang="en-US"/>
          </a:p>
        </p:txBody>
      </p:sp>
      <p:sp>
        <p:nvSpPr>
          <p:cNvPr id="3" name="Marcador de contenid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_tradnl" smtClean="0"/>
              <a:t>Haga clic para modificar el estilo de texto del patrón</a:t>
            </a:r>
          </a:p>
          <a:p>
            <a:pPr lvl="1" eaLnBrk="1" latinLnBrk="0" hangingPunct="1"/>
            <a:r>
              <a:rPr lang="es-ES_tradnl" smtClean="0"/>
              <a:t>Segundo nivel</a:t>
            </a:r>
          </a:p>
          <a:p>
            <a:pPr lvl="2" eaLnBrk="1" latinLnBrk="0" hangingPunct="1"/>
            <a:r>
              <a:rPr lang="es-ES_tradnl" smtClean="0"/>
              <a:t>Tercer nivel</a:t>
            </a:r>
          </a:p>
          <a:p>
            <a:pPr lvl="3" eaLnBrk="1" latinLnBrk="0" hangingPunct="1"/>
            <a:r>
              <a:rPr lang="es-ES_tradnl" smtClean="0"/>
              <a:t>Cuarto nivel</a:t>
            </a:r>
          </a:p>
          <a:p>
            <a:pPr lvl="4" eaLnBrk="1" latinLnBrk="0" hangingPunct="1"/>
            <a:r>
              <a:rPr lang="es-ES_tradnl" smtClean="0"/>
              <a:t>Quinto nivel</a:t>
            </a:r>
            <a:endParaRPr kumimoji="0" lang="en-US"/>
          </a:p>
        </p:txBody>
      </p:sp>
      <p:sp>
        <p:nvSpPr>
          <p:cNvPr id="4" name="Marcador de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_tradnl" smtClean="0"/>
              <a:t>Haga clic para modificar el estilo de texto del patrón</a:t>
            </a:r>
          </a:p>
        </p:txBody>
      </p:sp>
      <p:sp>
        <p:nvSpPr>
          <p:cNvPr id="5" name="Marcador de fecha 4"/>
          <p:cNvSpPr>
            <a:spLocks noGrp="1"/>
          </p:cNvSpPr>
          <p:nvPr>
            <p:ph type="dt" sz="half" idx="10"/>
          </p:nvPr>
        </p:nvSpPr>
        <p:spPr/>
        <p:txBody>
          <a:bodyPr/>
          <a:lstStyle/>
          <a:p>
            <a:fld id="{D7C3A134-F1C3-464B-BF47-54DC2DE08F52}" type="datetimeFigureOut">
              <a:rPr lang="en-US" smtClean="0"/>
              <a:t>05/01/19</a:t>
            </a:fld>
            <a:endParaRPr lang="en-US"/>
          </a:p>
        </p:txBody>
      </p:sp>
      <p:sp>
        <p:nvSpPr>
          <p:cNvPr id="6" name="Marcador de pie de página 5"/>
          <p:cNvSpPr>
            <a:spLocks noGrp="1"/>
          </p:cNvSpPr>
          <p:nvPr>
            <p:ph type="ftr" sz="quarter" idx="11"/>
          </p:nvPr>
        </p:nvSpPr>
        <p:spPr/>
        <p:txBody>
          <a:bodyPr/>
          <a:lstStyle/>
          <a:p>
            <a:endParaRPr kumimoji="0" lang="en-US"/>
          </a:p>
        </p:txBody>
      </p:sp>
      <p:sp>
        <p:nvSpPr>
          <p:cNvPr id="7" name="Marcador de número de diapositiva 6"/>
          <p:cNvSpPr>
            <a:spLocks noGrp="1"/>
          </p:cNvSpPr>
          <p:nvPr>
            <p:ph type="sldNum" sz="quarter" idx="12"/>
          </p:nvPr>
        </p:nvSpPr>
        <p:spPr/>
        <p:txBody>
          <a:bodyPr/>
          <a:lstStyle/>
          <a:p>
            <a:fld id="{9648F39E-9C37-485F-AC97-16BB4BDF9F49}" type="slidenum">
              <a:rPr kumimoji="0" lang="en-US" smtClean="0"/>
              <a:t>‹Nr.›</a:t>
            </a:fld>
            <a:endParaRPr kumimoji="0" lang="en-US"/>
          </a:p>
        </p:txBody>
      </p:sp>
      <p:sp>
        <p:nvSpPr>
          <p:cNvPr id="12" name="Rectángu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ángu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_tradnl" smtClean="0"/>
              <a:t>Clic para editar título</a:t>
            </a:r>
            <a:endParaRPr kumimoji="0" lang="en-US"/>
          </a:p>
        </p:txBody>
      </p:sp>
      <p:sp>
        <p:nvSpPr>
          <p:cNvPr id="3" name="Marcador de posición de imagen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_tradnl" smtClean="0"/>
              <a:t>Arrastre la imagen al marcador de posición o haga clic en el icono para agregar</a:t>
            </a:r>
            <a:endParaRPr kumimoji="0" lang="en-US" dirty="0"/>
          </a:p>
        </p:txBody>
      </p:sp>
      <p:sp>
        <p:nvSpPr>
          <p:cNvPr id="4" name="Marcador de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_tradnl" smtClean="0"/>
              <a:t>Haga clic para modificar el estilo de texto del patrón</a:t>
            </a:r>
          </a:p>
        </p:txBody>
      </p:sp>
      <p:sp>
        <p:nvSpPr>
          <p:cNvPr id="5" name="Marcador de fecha 4"/>
          <p:cNvSpPr>
            <a:spLocks noGrp="1"/>
          </p:cNvSpPr>
          <p:nvPr>
            <p:ph type="dt" sz="half" idx="10"/>
          </p:nvPr>
        </p:nvSpPr>
        <p:spPr>
          <a:xfrm>
            <a:off x="164592" y="1170432"/>
            <a:ext cx="2523744" cy="201168"/>
          </a:xfrm>
        </p:spPr>
        <p:txBody>
          <a:bodyPr/>
          <a:lstStyle/>
          <a:p>
            <a:fld id="{D7C3A134-F1C3-464B-BF47-54DC2DE08F52}" type="datetimeFigureOut">
              <a:rPr lang="en-US" smtClean="0"/>
              <a:t>05/01/19</a:t>
            </a:fld>
            <a:endParaRPr lang="en-US" dirty="0"/>
          </a:p>
        </p:txBody>
      </p:sp>
      <p:sp>
        <p:nvSpPr>
          <p:cNvPr id="11" name="Rectángu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ángu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Marcador de pie de página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Marcador de número de diapositiva 6"/>
          <p:cNvSpPr>
            <a:spLocks noGrp="1"/>
          </p:cNvSpPr>
          <p:nvPr>
            <p:ph type="sldNum" sz="quarter" idx="12"/>
          </p:nvPr>
        </p:nvSpPr>
        <p:spPr>
          <a:xfrm>
            <a:off x="8339328" y="1170432"/>
            <a:ext cx="733864" cy="201168"/>
          </a:xfrm>
        </p:spPr>
        <p:txBody>
          <a:bodyPr/>
          <a:lstStyle/>
          <a:p>
            <a:fld id="{9648F39E-9C37-485F-AC97-16BB4BDF9F49}" type="slidenum">
              <a:rPr kumimoji="0" lang="en-US" smtClean="0"/>
              <a:t>‹Nr.›</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ángulo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ángulo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Marcador de título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_tradnl" smtClean="0"/>
              <a:t>Clic para editar título</a:t>
            </a:r>
            <a:endParaRPr kumimoji="0" lang="en-US"/>
          </a:p>
        </p:txBody>
      </p:sp>
      <p:sp>
        <p:nvSpPr>
          <p:cNvPr id="3" name="Marcador de texto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_tradnl" smtClean="0"/>
              <a:t>Haga clic para modificar el estilo de texto del patrón</a:t>
            </a:r>
          </a:p>
          <a:p>
            <a:pPr lvl="1" eaLnBrk="1" latinLnBrk="0" hangingPunct="1"/>
            <a:r>
              <a:rPr kumimoji="0" lang="es-ES_tradnl" smtClean="0"/>
              <a:t>Segundo nivel</a:t>
            </a:r>
          </a:p>
          <a:p>
            <a:pPr lvl="2" eaLnBrk="1" latinLnBrk="0" hangingPunct="1"/>
            <a:r>
              <a:rPr kumimoji="0" lang="es-ES_tradnl" smtClean="0"/>
              <a:t>Tercer nivel</a:t>
            </a:r>
          </a:p>
          <a:p>
            <a:pPr lvl="3" eaLnBrk="1" latinLnBrk="0" hangingPunct="1"/>
            <a:r>
              <a:rPr kumimoji="0" lang="es-ES_tradnl" smtClean="0"/>
              <a:t>Cuarto nivel</a:t>
            </a:r>
          </a:p>
          <a:p>
            <a:pPr lvl="4" eaLnBrk="1" latinLnBrk="0" hangingPunct="1"/>
            <a:r>
              <a:rPr kumimoji="0" lang="es-ES_tradnl" smtClean="0"/>
              <a:t>Quinto nivel</a:t>
            </a:r>
            <a:endParaRPr kumimoji="0" lang="en-US"/>
          </a:p>
        </p:txBody>
      </p:sp>
      <p:sp>
        <p:nvSpPr>
          <p:cNvPr id="4" name="Marcador de fecha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t>05/01/19</a:t>
            </a:fld>
            <a:endParaRPr lang="en-US" dirty="0"/>
          </a:p>
        </p:txBody>
      </p:sp>
      <p:sp>
        <p:nvSpPr>
          <p:cNvPr id="5" name="Marcador de pie de página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Marcador de número de diapositiva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‹Nr.›</a:t>
            </a:fld>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theconversation.com/how-online-hate-infiltrates-social-media-and-politics-7435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theconversation.com/why-bigotry-is-a-public-health-problem-10718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heconversation.com/why-bigotry-is-a-public-health-problem-10718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publico.es/internacional"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le-cran.fr/blackface" TargetMode="Externa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n-GB" sz="6000" dirty="0" err="1" smtClean="0"/>
              <a:t>Discursos</a:t>
            </a:r>
            <a:r>
              <a:rPr lang="en-GB" sz="6000" dirty="0" smtClean="0"/>
              <a:t> de </a:t>
            </a:r>
            <a:r>
              <a:rPr lang="en-GB" sz="6000" dirty="0" err="1" smtClean="0"/>
              <a:t>odio</a:t>
            </a:r>
            <a:endParaRPr lang="en-GB" sz="6000" dirty="0"/>
          </a:p>
        </p:txBody>
      </p:sp>
      <p:sp>
        <p:nvSpPr>
          <p:cNvPr id="3" name="Subtítulo 2"/>
          <p:cNvSpPr>
            <a:spLocks noGrp="1"/>
          </p:cNvSpPr>
          <p:nvPr>
            <p:ph type="subTitle" idx="1"/>
          </p:nvPr>
        </p:nvSpPr>
        <p:spPr/>
        <p:txBody>
          <a:bodyPr/>
          <a:lstStyle/>
          <a:p>
            <a:r>
              <a:rPr lang="en-GB" b="1" dirty="0" err="1" smtClean="0"/>
              <a:t>Profesora</a:t>
            </a:r>
            <a:r>
              <a:rPr lang="en-GB" b="1" dirty="0" smtClean="0"/>
              <a:t> Claude VERGÈS</a:t>
            </a:r>
            <a:endParaRPr lang="en-GB" b="1" dirty="0"/>
          </a:p>
        </p:txBody>
      </p:sp>
      <p:sp>
        <p:nvSpPr>
          <p:cNvPr id="4" name="CuadroTexto 3"/>
          <p:cNvSpPr txBox="1"/>
          <p:nvPr/>
        </p:nvSpPr>
        <p:spPr>
          <a:xfrm>
            <a:off x="0" y="5139959"/>
            <a:ext cx="9144000" cy="1631216"/>
          </a:xfrm>
          <a:prstGeom prst="rect">
            <a:avLst/>
          </a:prstGeom>
          <a:noFill/>
        </p:spPr>
        <p:txBody>
          <a:bodyPr wrap="square" rtlCol="0">
            <a:spAutoFit/>
          </a:bodyPr>
          <a:lstStyle/>
          <a:p>
            <a:pPr algn="ctr"/>
            <a:r>
              <a:rPr lang="es-ES" sz="2000" b="1" dirty="0"/>
              <a:t>ASOCIACION de DERECHO, ETICA Y </a:t>
            </a:r>
            <a:r>
              <a:rPr lang="es-ES" sz="2000" b="1" dirty="0" smtClean="0"/>
              <a:t>CIENCIA, UNIVERSITAD </a:t>
            </a:r>
            <a:r>
              <a:rPr lang="es-ES" sz="2000" b="1" dirty="0"/>
              <a:t>de COSTA RICA</a:t>
            </a:r>
            <a:endParaRPr lang="es-ES_tradnl" sz="2000" b="1" dirty="0"/>
          </a:p>
          <a:p>
            <a:pPr algn="ctr"/>
            <a:r>
              <a:rPr lang="es-ES" sz="2000" b="1" dirty="0"/>
              <a:t>COMISION  NACIONAL FRANCESA para la UNESCO</a:t>
            </a:r>
            <a:endParaRPr lang="es-ES_tradnl" sz="2000" b="1" dirty="0"/>
          </a:p>
          <a:p>
            <a:pPr algn="ctr"/>
            <a:r>
              <a:rPr lang="es-ES" sz="2000" b="1" dirty="0"/>
              <a:t>BIOÉTICA y el DESAROLLO SOSTENIBLE</a:t>
            </a:r>
            <a:endParaRPr lang="es-ES_tradnl" sz="2000" b="1" dirty="0"/>
          </a:p>
          <a:p>
            <a:pPr algn="ctr"/>
            <a:r>
              <a:rPr lang="es-ES" sz="2000" b="1" dirty="0"/>
              <a:t>VI Foro franco-latinoamericano de Bioética</a:t>
            </a:r>
            <a:endParaRPr lang="es-ES_tradnl" sz="2000" b="1" dirty="0"/>
          </a:p>
          <a:p>
            <a:pPr algn="ctr"/>
            <a:r>
              <a:rPr lang="es-ES" sz="2000" b="1" dirty="0"/>
              <a:t>2 y 3 de Mayo 2019</a:t>
            </a:r>
            <a:r>
              <a:rPr lang="es-ES_tradnl" sz="2000" b="1" dirty="0"/>
              <a:t> </a:t>
            </a:r>
            <a:endParaRPr lang="en-GB" sz="2000" b="1" dirty="0"/>
          </a:p>
        </p:txBody>
      </p:sp>
      <p:sp>
        <p:nvSpPr>
          <p:cNvPr id="5" name="CuadroTexto 4"/>
          <p:cNvSpPr txBox="1"/>
          <p:nvPr/>
        </p:nvSpPr>
        <p:spPr>
          <a:xfrm>
            <a:off x="685800" y="488462"/>
            <a:ext cx="7472794" cy="923330"/>
          </a:xfrm>
          <a:prstGeom prst="rect">
            <a:avLst/>
          </a:prstGeom>
          <a:noFill/>
        </p:spPr>
        <p:txBody>
          <a:bodyPr wrap="none" rtlCol="0">
            <a:spAutoFit/>
          </a:bodyPr>
          <a:lstStyle/>
          <a:p>
            <a:r>
              <a:rPr lang="es-ES" dirty="0" err="1" smtClean="0"/>
              <a:t>Christchurch</a:t>
            </a:r>
            <a:r>
              <a:rPr lang="es-ES" dirty="0" smtClean="0"/>
              <a:t>: 49 muertos, 50 heridos. </a:t>
            </a:r>
          </a:p>
          <a:p>
            <a:r>
              <a:rPr lang="es-ES" dirty="0" smtClean="0"/>
              <a:t>White </a:t>
            </a:r>
            <a:r>
              <a:rPr lang="es-ES" dirty="0" err="1"/>
              <a:t>nationalism</a:t>
            </a:r>
            <a:r>
              <a:rPr lang="es-ES" dirty="0"/>
              <a:t> </a:t>
            </a:r>
            <a:r>
              <a:rPr lang="es-ES" dirty="0" err="1"/>
              <a:t>was</a:t>
            </a:r>
            <a:r>
              <a:rPr lang="es-ES" dirty="0"/>
              <a:t> </a:t>
            </a:r>
            <a:r>
              <a:rPr lang="es-ES" dirty="0" err="1"/>
              <a:t>practically</a:t>
            </a:r>
            <a:r>
              <a:rPr lang="es-ES" dirty="0"/>
              <a:t> </a:t>
            </a:r>
            <a:r>
              <a:rPr lang="es-ES" dirty="0" err="1"/>
              <a:t>Australia’s</a:t>
            </a:r>
            <a:r>
              <a:rPr lang="es-ES" dirty="0"/>
              <a:t> </a:t>
            </a:r>
            <a:r>
              <a:rPr lang="es-ES" dirty="0" err="1"/>
              <a:t>founding</a:t>
            </a:r>
            <a:r>
              <a:rPr lang="es-ES" dirty="0"/>
              <a:t> </a:t>
            </a:r>
            <a:r>
              <a:rPr lang="es-ES" dirty="0" smtClean="0"/>
              <a:t>doctrine.</a:t>
            </a:r>
          </a:p>
          <a:p>
            <a:r>
              <a:rPr lang="es-ES" dirty="0" err="1"/>
              <a:t>Islamophobia</a:t>
            </a:r>
            <a:r>
              <a:rPr lang="es-ES" dirty="0"/>
              <a:t> </a:t>
            </a:r>
            <a:r>
              <a:rPr lang="es-ES" dirty="0" err="1" smtClean="0"/>
              <a:t>isg</a:t>
            </a:r>
            <a:r>
              <a:rPr lang="es-ES" dirty="0" smtClean="0"/>
              <a:t> </a:t>
            </a:r>
            <a:r>
              <a:rPr lang="es-ES" dirty="0" err="1" smtClean="0"/>
              <a:t>pactically</a:t>
            </a:r>
            <a:r>
              <a:rPr lang="es-ES" dirty="0" smtClean="0"/>
              <a:t> </a:t>
            </a:r>
            <a:r>
              <a:rPr lang="es-ES" dirty="0" err="1"/>
              <a:t>enshrined</a:t>
            </a:r>
            <a:r>
              <a:rPr lang="es-ES" dirty="0"/>
              <a:t> as </a:t>
            </a:r>
            <a:r>
              <a:rPr lang="es-ES" dirty="0" err="1"/>
              <a:t>public</a:t>
            </a:r>
            <a:r>
              <a:rPr lang="es-ES" dirty="0"/>
              <a:t> </a:t>
            </a:r>
            <a:r>
              <a:rPr lang="es-ES" dirty="0" err="1" smtClean="0"/>
              <a:t>policy</a:t>
            </a:r>
            <a:r>
              <a:rPr lang="es-ES" dirty="0" smtClean="0"/>
              <a:t>. </a:t>
            </a:r>
            <a:r>
              <a:rPr lang="es-ES" dirty="0" err="1" smtClean="0"/>
              <a:t>The</a:t>
            </a:r>
            <a:r>
              <a:rPr lang="es-ES" dirty="0" smtClean="0"/>
              <a:t> </a:t>
            </a:r>
            <a:r>
              <a:rPr lang="es-ES" dirty="0" err="1" smtClean="0"/>
              <a:t>Guardian</a:t>
            </a:r>
            <a:r>
              <a:rPr lang="es-ES" dirty="0" smtClean="0"/>
              <a:t>, 17-03-19</a:t>
            </a:r>
            <a:r>
              <a:rPr lang="es-ES_tradnl" dirty="0" smtClean="0"/>
              <a:t>  </a:t>
            </a:r>
            <a:endParaRPr lang="en-GB" dirty="0"/>
          </a:p>
        </p:txBody>
      </p:sp>
      <p:sp>
        <p:nvSpPr>
          <p:cNvPr id="6" name="CuadroTexto 5"/>
          <p:cNvSpPr txBox="1"/>
          <p:nvPr/>
        </p:nvSpPr>
        <p:spPr>
          <a:xfrm>
            <a:off x="685801" y="1775750"/>
            <a:ext cx="7760242" cy="646331"/>
          </a:xfrm>
          <a:prstGeom prst="rect">
            <a:avLst/>
          </a:prstGeom>
          <a:noFill/>
        </p:spPr>
        <p:txBody>
          <a:bodyPr wrap="square" rtlCol="0">
            <a:spAutoFit/>
          </a:bodyPr>
          <a:lstStyle/>
          <a:p>
            <a:r>
              <a:rPr lang="es-ES_tradnl" dirty="0" err="1" smtClean="0"/>
              <a:t>Renaud</a:t>
            </a:r>
            <a:r>
              <a:rPr lang="es-ES_tradnl" dirty="0" smtClean="0"/>
              <a:t> Camus. Fin </a:t>
            </a:r>
            <a:r>
              <a:rPr lang="es-ES_tradnl" dirty="0"/>
              <a:t>de </a:t>
            </a:r>
            <a:r>
              <a:rPr lang="es-ES_tradnl" dirty="0" err="1"/>
              <a:t>l’Europe</a:t>
            </a:r>
            <a:r>
              <a:rPr lang="es-ES_tradnl" dirty="0"/>
              <a:t> et le </a:t>
            </a:r>
            <a:r>
              <a:rPr lang="es-ES_tradnl" dirty="0" err="1"/>
              <a:t>prétendu</a:t>
            </a:r>
            <a:r>
              <a:rPr lang="es-ES_tradnl" dirty="0"/>
              <a:t> </a:t>
            </a:r>
            <a:r>
              <a:rPr lang="es-ES_tradnl" i="1" dirty="0"/>
              <a:t>« </a:t>
            </a:r>
            <a:r>
              <a:rPr lang="es-ES_tradnl" i="1" dirty="0" err="1"/>
              <a:t>remplacement</a:t>
            </a:r>
            <a:r>
              <a:rPr lang="es-ES_tradnl" i="1" dirty="0"/>
              <a:t> »</a:t>
            </a:r>
            <a:r>
              <a:rPr lang="es-ES_tradnl" dirty="0"/>
              <a:t> de </a:t>
            </a:r>
            <a:r>
              <a:rPr lang="es-ES_tradnl" dirty="0" err="1"/>
              <a:t>sa</a:t>
            </a:r>
            <a:r>
              <a:rPr lang="es-ES_tradnl" dirty="0"/>
              <a:t> </a:t>
            </a:r>
            <a:r>
              <a:rPr lang="es-ES_tradnl" dirty="0" err="1"/>
              <a:t>population</a:t>
            </a:r>
            <a:r>
              <a:rPr lang="es-ES_tradnl" dirty="0"/>
              <a:t> par </a:t>
            </a:r>
            <a:r>
              <a:rPr lang="es-ES_tradnl" dirty="0" err="1"/>
              <a:t>l’immigration</a:t>
            </a:r>
            <a:r>
              <a:rPr lang="es-ES_tradnl" dirty="0"/>
              <a:t> </a:t>
            </a:r>
            <a:r>
              <a:rPr lang="es-ES_tradnl" dirty="0" smtClean="0"/>
              <a:t>. Imaginario de la fuerza y de la virilidad</a:t>
            </a:r>
            <a:endParaRPr lang="en-GB" dirty="0"/>
          </a:p>
        </p:txBody>
      </p:sp>
    </p:spTree>
    <p:extLst>
      <p:ext uri="{BB962C8B-B14F-4D97-AF65-F5344CB8AC3E}">
        <p14:creationId xmlns:p14="http://schemas.microsoft.com/office/powerpoint/2010/main" val="2418763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Circulo</a:t>
            </a:r>
            <a:r>
              <a:rPr lang="en-GB" dirty="0" smtClean="0"/>
              <a:t> del </a:t>
            </a:r>
            <a:r>
              <a:rPr lang="en-GB" dirty="0" err="1" smtClean="0"/>
              <a:t>odio</a:t>
            </a:r>
            <a:endParaRPr lang="en-GB" dirty="0"/>
          </a:p>
        </p:txBody>
      </p:sp>
      <p:sp>
        <p:nvSpPr>
          <p:cNvPr id="4" name="CuadroTexto 3"/>
          <p:cNvSpPr txBox="1"/>
          <p:nvPr/>
        </p:nvSpPr>
        <p:spPr>
          <a:xfrm>
            <a:off x="0" y="6596389"/>
            <a:ext cx="9144000" cy="307777"/>
          </a:xfrm>
          <a:prstGeom prst="rect">
            <a:avLst/>
          </a:prstGeom>
          <a:noFill/>
        </p:spPr>
        <p:txBody>
          <a:bodyPr wrap="square" rtlCol="0">
            <a:spAutoFit/>
          </a:bodyPr>
          <a:lstStyle/>
          <a:p>
            <a:r>
              <a:rPr lang="es-ES" sz="1400" dirty="0">
                <a:hlinkClick r:id="rId3"/>
              </a:rPr>
              <a:t>https://theconversation.com/how-online-hate-infiltrates-social-media-and-politics-</a:t>
            </a:r>
            <a:r>
              <a:rPr lang="es-ES" sz="1400" dirty="0" smtClean="0">
                <a:hlinkClick r:id="rId3"/>
              </a:rPr>
              <a:t>74353</a:t>
            </a:r>
            <a:r>
              <a:rPr lang="es-ES" sz="1400" dirty="0" smtClean="0"/>
              <a:t>; </a:t>
            </a:r>
            <a:r>
              <a:rPr lang="es-ES" sz="1400" b="1" dirty="0" err="1" smtClean="0"/>
              <a:t>Dfensor</a:t>
            </a:r>
            <a:r>
              <a:rPr lang="es-ES" sz="1400" b="1" dirty="0"/>
              <a:t> </a:t>
            </a:r>
            <a:r>
              <a:rPr lang="es-ES" sz="1400" b="1" dirty="0" smtClean="0"/>
              <a:t> </a:t>
            </a:r>
            <a:r>
              <a:rPr lang="es-ES" sz="1400" b="1" dirty="0"/>
              <a:t>2, Año XV, </a:t>
            </a:r>
            <a:r>
              <a:rPr lang="es-ES" sz="1400" b="1" dirty="0" smtClean="0"/>
              <a:t>Feb </a:t>
            </a:r>
            <a:r>
              <a:rPr lang="es-ES" sz="1400" b="1" dirty="0"/>
              <a:t>2017 </a:t>
            </a:r>
            <a:endParaRPr lang="es-ES" sz="1400" dirty="0"/>
          </a:p>
        </p:txBody>
      </p:sp>
      <p:sp>
        <p:nvSpPr>
          <p:cNvPr id="5" name="Rectángulo redondeado 4"/>
          <p:cNvSpPr/>
          <p:nvPr/>
        </p:nvSpPr>
        <p:spPr>
          <a:xfrm>
            <a:off x="457200" y="5640287"/>
            <a:ext cx="2481384"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chemeClr val="tx1"/>
                </a:solidFill>
              </a:rPr>
              <a:t>Supremacía racial</a:t>
            </a:r>
            <a:endParaRPr lang="es-ES_tradnl" sz="2800" b="1" dirty="0">
              <a:solidFill>
                <a:schemeClr val="tx1"/>
              </a:solidFill>
            </a:endParaRPr>
          </a:p>
        </p:txBody>
      </p:sp>
      <p:sp>
        <p:nvSpPr>
          <p:cNvPr id="6" name="Rectángulo redondeado 5"/>
          <p:cNvSpPr/>
          <p:nvPr/>
        </p:nvSpPr>
        <p:spPr>
          <a:xfrm>
            <a:off x="3899877" y="4349261"/>
            <a:ext cx="4786923" cy="2168769"/>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rgbClr val="000000"/>
                </a:solidFill>
              </a:rPr>
              <a:t>“Bajo ataque”</a:t>
            </a:r>
          </a:p>
          <a:p>
            <a:pPr algn="ctr"/>
            <a:r>
              <a:rPr lang="es-ES_tradnl" sz="2800" b="1" dirty="0" smtClean="0">
                <a:solidFill>
                  <a:srgbClr val="000000"/>
                </a:solidFill>
              </a:rPr>
              <a:t>Miedo de ser desplazados por: mujeres, migrantes, negros, musulmanes, hebreos</a:t>
            </a:r>
            <a:endParaRPr lang="es-ES_tradnl" sz="2800" b="1" dirty="0">
              <a:solidFill>
                <a:srgbClr val="000000"/>
              </a:solidFill>
            </a:endParaRPr>
          </a:p>
        </p:txBody>
      </p:sp>
      <p:sp>
        <p:nvSpPr>
          <p:cNvPr id="7" name="Rectángulo redondeado 6"/>
          <p:cNvSpPr/>
          <p:nvPr/>
        </p:nvSpPr>
        <p:spPr>
          <a:xfrm>
            <a:off x="416170" y="4171419"/>
            <a:ext cx="2481384"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rgbClr val="000000"/>
                </a:solidFill>
              </a:rPr>
              <a:t>Victimización</a:t>
            </a:r>
            <a:endParaRPr lang="en-GB" sz="2800" b="1" dirty="0">
              <a:solidFill>
                <a:srgbClr val="000000"/>
              </a:solidFill>
            </a:endParaRPr>
          </a:p>
        </p:txBody>
      </p:sp>
      <p:sp>
        <p:nvSpPr>
          <p:cNvPr id="8" name="Flecha abajo 7"/>
          <p:cNvSpPr/>
          <p:nvPr/>
        </p:nvSpPr>
        <p:spPr>
          <a:xfrm rot="10800000">
            <a:off x="1391049" y="5072144"/>
            <a:ext cx="484632" cy="5681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Flecha izquierda y derecha 8"/>
          <p:cNvSpPr/>
          <p:nvPr/>
        </p:nvSpPr>
        <p:spPr>
          <a:xfrm>
            <a:off x="2938584" y="4587513"/>
            <a:ext cx="961293"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ángulo redondeado 9"/>
          <p:cNvSpPr/>
          <p:nvPr/>
        </p:nvSpPr>
        <p:spPr>
          <a:xfrm>
            <a:off x="322295" y="1512355"/>
            <a:ext cx="2278185" cy="1522593"/>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Políticas</a:t>
            </a:r>
            <a:r>
              <a:rPr lang="en-GB" sz="2800" b="1" dirty="0" smtClean="0">
                <a:solidFill>
                  <a:srgbClr val="000000"/>
                </a:solidFill>
              </a:rPr>
              <a:t> </a:t>
            </a:r>
            <a:r>
              <a:rPr lang="en-GB" sz="2800" b="1" dirty="0" err="1" smtClean="0">
                <a:solidFill>
                  <a:srgbClr val="000000"/>
                </a:solidFill>
              </a:rPr>
              <a:t>públicas</a:t>
            </a:r>
            <a:r>
              <a:rPr lang="en-GB" sz="2800" b="1" dirty="0" smtClean="0">
                <a:solidFill>
                  <a:srgbClr val="000000"/>
                </a:solidFill>
              </a:rPr>
              <a:t> </a:t>
            </a:r>
            <a:r>
              <a:rPr lang="en-GB" sz="2800" b="1" dirty="0" err="1" smtClean="0">
                <a:solidFill>
                  <a:srgbClr val="000000"/>
                </a:solidFill>
              </a:rPr>
              <a:t>represivas</a:t>
            </a:r>
            <a:endParaRPr lang="en-GB" sz="2800" b="1" dirty="0">
              <a:solidFill>
                <a:srgbClr val="000000"/>
              </a:solidFill>
            </a:endParaRPr>
          </a:p>
        </p:txBody>
      </p:sp>
      <p:sp>
        <p:nvSpPr>
          <p:cNvPr id="11" name="Rectángulo redondeado 10"/>
          <p:cNvSpPr/>
          <p:nvPr/>
        </p:nvSpPr>
        <p:spPr>
          <a:xfrm>
            <a:off x="2897554" y="2746189"/>
            <a:ext cx="2004646" cy="1393131"/>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rgbClr val="000000"/>
                </a:solidFill>
              </a:rPr>
              <a:t>Discursos de </a:t>
            </a:r>
            <a:r>
              <a:rPr lang="es-ES" sz="2800" b="1" dirty="0" smtClean="0">
                <a:solidFill>
                  <a:srgbClr val="000000"/>
                </a:solidFill>
              </a:rPr>
              <a:t>odio</a:t>
            </a:r>
          </a:p>
          <a:p>
            <a:pPr algn="ctr"/>
            <a:r>
              <a:rPr lang="es-ES" sz="2800" b="1" dirty="0" smtClean="0">
                <a:solidFill>
                  <a:srgbClr val="000000"/>
                </a:solidFill>
              </a:rPr>
              <a:t>Victimario </a:t>
            </a:r>
            <a:endParaRPr lang="en-GB" sz="2800" b="1" dirty="0">
              <a:solidFill>
                <a:srgbClr val="000000"/>
              </a:solidFill>
            </a:endParaRPr>
          </a:p>
        </p:txBody>
      </p:sp>
      <p:sp>
        <p:nvSpPr>
          <p:cNvPr id="13" name="Rectángulo redondeado 12"/>
          <p:cNvSpPr/>
          <p:nvPr/>
        </p:nvSpPr>
        <p:spPr>
          <a:xfrm>
            <a:off x="5050000" y="1512355"/>
            <a:ext cx="3743570" cy="1930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smtClean="0">
                <a:solidFill>
                  <a:srgbClr val="000000"/>
                </a:solidFill>
              </a:rPr>
              <a:t>Criminalización de reivindicación de aplicación de derechos humanos</a:t>
            </a:r>
            <a:endParaRPr lang="en-GB" sz="2800" b="1" dirty="0">
              <a:solidFill>
                <a:srgbClr val="000000"/>
              </a:solidFill>
            </a:endParaRPr>
          </a:p>
        </p:txBody>
      </p:sp>
      <p:sp>
        <p:nvSpPr>
          <p:cNvPr id="14" name="Flecha izquierda y derecha 13"/>
          <p:cNvSpPr/>
          <p:nvPr/>
        </p:nvSpPr>
        <p:spPr>
          <a:xfrm>
            <a:off x="2657127" y="1688227"/>
            <a:ext cx="2342750"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Flecha arriba 14"/>
          <p:cNvSpPr/>
          <p:nvPr/>
        </p:nvSpPr>
        <p:spPr>
          <a:xfrm rot="3289024" flipH="1">
            <a:off x="1889436" y="3076361"/>
            <a:ext cx="716294" cy="1185935"/>
          </a:xfrm>
          <a:prstGeom prst="upArrow">
            <a:avLst>
              <a:gd name="adj1" fmla="val 28091"/>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Flecha izquierda 15"/>
          <p:cNvSpPr/>
          <p:nvPr/>
        </p:nvSpPr>
        <p:spPr>
          <a:xfrm rot="20105954">
            <a:off x="4276410" y="2298605"/>
            <a:ext cx="704299"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2922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Cultura</a:t>
            </a:r>
            <a:r>
              <a:rPr lang="en-GB" dirty="0" smtClean="0"/>
              <a:t> del </a:t>
            </a:r>
            <a:r>
              <a:rPr lang="en-GB" dirty="0" err="1" smtClean="0"/>
              <a:t>odio</a:t>
            </a:r>
            <a:endParaRPr lang="en-GB" dirty="0"/>
          </a:p>
        </p:txBody>
      </p:sp>
      <p:sp>
        <p:nvSpPr>
          <p:cNvPr id="3" name="Marcador de contenido 2"/>
          <p:cNvSpPr>
            <a:spLocks noGrp="1"/>
          </p:cNvSpPr>
          <p:nvPr>
            <p:ph idx="1"/>
          </p:nvPr>
        </p:nvSpPr>
        <p:spPr>
          <a:xfrm>
            <a:off x="457200" y="1700628"/>
            <a:ext cx="8229600" cy="4881024"/>
          </a:xfrm>
          <a:solidFill>
            <a:srgbClr val="FFFFFF"/>
          </a:solidFill>
        </p:spPr>
        <p:txBody>
          <a:bodyPr>
            <a:normAutofit fontScale="85000" lnSpcReduction="10000"/>
          </a:bodyPr>
          <a:lstStyle/>
          <a:p>
            <a:r>
              <a:rPr lang="es-ES_tradnl" sz="3300" b="1" dirty="0" smtClean="0"/>
              <a:t>Primacía de la emoción sobre la razón, de la adhesión social sobre la deliberación </a:t>
            </a:r>
          </a:p>
          <a:p>
            <a:endParaRPr lang="es-ES_tradnl" sz="1200" b="1" dirty="0" smtClean="0"/>
          </a:p>
          <a:p>
            <a:r>
              <a:rPr lang="es-ES_tradnl" sz="3300" b="1" dirty="0" smtClean="0"/>
              <a:t>Creación de enemigos, cultura del conflicto = solo la destrucción del otro resuelve el conflicto</a:t>
            </a:r>
          </a:p>
          <a:p>
            <a:endParaRPr lang="es-ES_tradnl" sz="1200" b="1" dirty="0" smtClean="0"/>
          </a:p>
          <a:p>
            <a:endParaRPr lang="es-ES_tradnl" sz="800" b="1" dirty="0" smtClean="0"/>
          </a:p>
          <a:p>
            <a:r>
              <a:rPr lang="es-ES_tradnl" sz="3300" b="1" dirty="0" smtClean="0"/>
              <a:t>“Eje del mal” = duelo entre las fuerzas del bien y del mal, rechazo moral, discriminación de las víctimas</a:t>
            </a:r>
          </a:p>
          <a:p>
            <a:endParaRPr lang="es-ES_tradnl" sz="1200" b="1" dirty="0" smtClean="0"/>
          </a:p>
          <a:p>
            <a:r>
              <a:rPr lang="es-ES_tradnl" sz="3300" b="1" dirty="0" smtClean="0"/>
              <a:t>Expresión de superioridad: quebrar la autoestima del enemigo, y conservar el recuerdo de cuando se le convierte en una víctima </a:t>
            </a:r>
          </a:p>
          <a:p>
            <a:endParaRPr lang="en-GB" sz="800" b="1" dirty="0" smtClean="0"/>
          </a:p>
          <a:p>
            <a:r>
              <a:rPr lang="en-GB" sz="800" b="1" dirty="0" smtClean="0"/>
              <a:t>: </a:t>
            </a:r>
          </a:p>
        </p:txBody>
      </p:sp>
      <p:sp>
        <p:nvSpPr>
          <p:cNvPr id="4" name="CuadroTexto 3"/>
          <p:cNvSpPr txBox="1"/>
          <p:nvPr/>
        </p:nvSpPr>
        <p:spPr>
          <a:xfrm>
            <a:off x="3945141" y="6519446"/>
            <a:ext cx="5198859" cy="338554"/>
          </a:xfrm>
          <a:prstGeom prst="rect">
            <a:avLst/>
          </a:prstGeom>
          <a:noFill/>
        </p:spPr>
        <p:txBody>
          <a:bodyPr wrap="none" rtlCol="0">
            <a:spAutoFit/>
          </a:bodyPr>
          <a:lstStyle/>
          <a:p>
            <a:r>
              <a:rPr lang="es-ES" sz="1600" dirty="0"/>
              <a:t>Sierra González Dialnet-LosDiscursosDelOdio-2604988.pdf </a:t>
            </a:r>
            <a:endParaRPr lang="en-GB" sz="1600" dirty="0"/>
          </a:p>
        </p:txBody>
      </p:sp>
    </p:spTree>
    <p:extLst>
      <p:ext uri="{BB962C8B-B14F-4D97-AF65-F5344CB8AC3E}">
        <p14:creationId xmlns:p14="http://schemas.microsoft.com/office/powerpoint/2010/main" val="1594088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Cultura</a:t>
            </a:r>
            <a:r>
              <a:rPr lang="en-GB" dirty="0" smtClean="0"/>
              <a:t> del </a:t>
            </a:r>
            <a:r>
              <a:rPr lang="en-GB" dirty="0" err="1" smtClean="0"/>
              <a:t>odio</a:t>
            </a:r>
            <a:endParaRPr lang="en-GB" dirty="0"/>
          </a:p>
        </p:txBody>
      </p:sp>
      <p:sp>
        <p:nvSpPr>
          <p:cNvPr id="3" name="Marcador de contenido 2"/>
          <p:cNvSpPr>
            <a:spLocks noGrp="1"/>
          </p:cNvSpPr>
          <p:nvPr>
            <p:ph idx="1"/>
          </p:nvPr>
        </p:nvSpPr>
        <p:spPr>
          <a:xfrm>
            <a:off x="457200" y="1638422"/>
            <a:ext cx="8229600" cy="4881024"/>
          </a:xfrm>
          <a:solidFill>
            <a:srgbClr val="FFFFFF"/>
          </a:solidFill>
        </p:spPr>
        <p:txBody>
          <a:bodyPr>
            <a:normAutofit fontScale="92500" lnSpcReduction="10000"/>
          </a:bodyPr>
          <a:lstStyle/>
          <a:p>
            <a:r>
              <a:rPr lang="es-ES_tradnl" b="1" dirty="0" smtClean="0"/>
              <a:t>Dignificación de algunos conflictos para control de recursos a través de creencias religiosas, remanencias históricas o discursos humanitarios</a:t>
            </a:r>
          </a:p>
          <a:p>
            <a:endParaRPr lang="es-ES_tradnl" sz="1100" b="1" dirty="0" smtClean="0"/>
          </a:p>
          <a:p>
            <a:endParaRPr lang="es-ES_tradnl" sz="800" b="1" dirty="0" smtClean="0"/>
          </a:p>
          <a:p>
            <a:r>
              <a:rPr lang="es-ES_tradnl" b="1" dirty="0" smtClean="0"/>
              <a:t>Distinciones morales entre sufrimientos, según la categoría de las víctimas, impidiendo la empatía, proceso de deshumanización</a:t>
            </a:r>
          </a:p>
          <a:p>
            <a:endParaRPr lang="es-ES_tradnl" sz="1100" b="1" dirty="0" smtClean="0"/>
          </a:p>
          <a:p>
            <a:r>
              <a:rPr lang="es-ES_tradnl" b="1" dirty="0" smtClean="0"/>
              <a:t>Conflicto desprovisto de reglas y desconocimiento del derecho. Rechazo del consenso.</a:t>
            </a:r>
          </a:p>
          <a:p>
            <a:endParaRPr lang="en-GB" b="1" dirty="0" smtClean="0"/>
          </a:p>
        </p:txBody>
      </p:sp>
      <p:sp>
        <p:nvSpPr>
          <p:cNvPr id="4" name="CuadroTexto 3"/>
          <p:cNvSpPr txBox="1"/>
          <p:nvPr/>
        </p:nvSpPr>
        <p:spPr>
          <a:xfrm>
            <a:off x="3945141" y="6519446"/>
            <a:ext cx="5198859" cy="338554"/>
          </a:xfrm>
          <a:prstGeom prst="rect">
            <a:avLst/>
          </a:prstGeom>
          <a:noFill/>
        </p:spPr>
        <p:txBody>
          <a:bodyPr wrap="none" rtlCol="0">
            <a:spAutoFit/>
          </a:bodyPr>
          <a:lstStyle/>
          <a:p>
            <a:r>
              <a:rPr lang="es-ES" sz="1600" dirty="0"/>
              <a:t>Sierra González Dialnet-LosDiscursosDelOdio-2604988.pdf </a:t>
            </a:r>
            <a:endParaRPr lang="en-GB" sz="1600" dirty="0"/>
          </a:p>
        </p:txBody>
      </p:sp>
    </p:spTree>
    <p:extLst>
      <p:ext uri="{BB962C8B-B14F-4D97-AF65-F5344CB8AC3E}">
        <p14:creationId xmlns:p14="http://schemas.microsoft.com/office/powerpoint/2010/main" val="4148423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¿Libertad de </a:t>
            </a:r>
            <a:r>
              <a:rPr lang="en-GB" dirty="0" err="1" smtClean="0"/>
              <a:t>expresión</a:t>
            </a:r>
            <a:r>
              <a:rPr lang="en-GB" dirty="0" smtClean="0"/>
              <a:t>?</a:t>
            </a:r>
            <a:endParaRPr lang="en-GB" dirty="0"/>
          </a:p>
        </p:txBody>
      </p:sp>
      <p:sp>
        <p:nvSpPr>
          <p:cNvPr id="6" name="Rectángulo redondeado 5"/>
          <p:cNvSpPr/>
          <p:nvPr/>
        </p:nvSpPr>
        <p:spPr>
          <a:xfrm>
            <a:off x="2487247" y="1715487"/>
            <a:ext cx="2651370" cy="1258277"/>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Lenguaje</a:t>
            </a:r>
            <a:r>
              <a:rPr lang="en-GB" sz="2800" b="1" dirty="0" smtClean="0">
                <a:solidFill>
                  <a:srgbClr val="000000"/>
                </a:solidFill>
              </a:rPr>
              <a:t> </a:t>
            </a:r>
            <a:r>
              <a:rPr lang="en-GB" sz="2800" b="1" dirty="0" err="1" smtClean="0">
                <a:solidFill>
                  <a:srgbClr val="000000"/>
                </a:solidFill>
              </a:rPr>
              <a:t>como</a:t>
            </a:r>
            <a:r>
              <a:rPr lang="en-GB" sz="2800" b="1" dirty="0" smtClean="0">
                <a:solidFill>
                  <a:srgbClr val="000000"/>
                </a:solidFill>
              </a:rPr>
              <a:t> </a:t>
            </a:r>
            <a:r>
              <a:rPr lang="en-GB" sz="2800" b="1" dirty="0" err="1" smtClean="0">
                <a:solidFill>
                  <a:srgbClr val="000000"/>
                </a:solidFill>
              </a:rPr>
              <a:t>resistencia</a:t>
            </a:r>
            <a:endParaRPr lang="en-GB" sz="2800" b="1" dirty="0">
              <a:solidFill>
                <a:srgbClr val="000000"/>
              </a:solidFill>
            </a:endParaRPr>
          </a:p>
        </p:txBody>
      </p:sp>
      <p:sp>
        <p:nvSpPr>
          <p:cNvPr id="7" name="Rectángulo redondeado 6"/>
          <p:cNvSpPr/>
          <p:nvPr/>
        </p:nvSpPr>
        <p:spPr>
          <a:xfrm>
            <a:off x="144585" y="1707665"/>
            <a:ext cx="2160954" cy="12309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Discurso</a:t>
            </a:r>
            <a:r>
              <a:rPr lang="en-GB" sz="2800" b="1" dirty="0" smtClean="0">
                <a:solidFill>
                  <a:srgbClr val="000000"/>
                </a:solidFill>
              </a:rPr>
              <a:t> </a:t>
            </a:r>
            <a:r>
              <a:rPr lang="en-GB" sz="2800" b="1" dirty="0" err="1" smtClean="0">
                <a:solidFill>
                  <a:srgbClr val="000000"/>
                </a:solidFill>
              </a:rPr>
              <a:t>dominante</a:t>
            </a:r>
            <a:endParaRPr lang="en-GB" sz="2800" b="1" dirty="0">
              <a:solidFill>
                <a:srgbClr val="000000"/>
              </a:solidFill>
            </a:endParaRPr>
          </a:p>
        </p:txBody>
      </p:sp>
      <p:sp>
        <p:nvSpPr>
          <p:cNvPr id="8" name="Rectángulo redondeado 7"/>
          <p:cNvSpPr/>
          <p:nvPr/>
        </p:nvSpPr>
        <p:spPr>
          <a:xfrm>
            <a:off x="144585" y="3924813"/>
            <a:ext cx="2160954" cy="128954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Perdida</a:t>
            </a:r>
            <a:r>
              <a:rPr lang="en-GB" sz="2800" b="1" dirty="0" smtClean="0">
                <a:solidFill>
                  <a:srgbClr val="000000"/>
                </a:solidFill>
              </a:rPr>
              <a:t> de </a:t>
            </a:r>
            <a:r>
              <a:rPr lang="en-GB" sz="2800" b="1" dirty="0" err="1" smtClean="0">
                <a:solidFill>
                  <a:srgbClr val="000000"/>
                </a:solidFill>
              </a:rPr>
              <a:t>referentes</a:t>
            </a:r>
            <a:r>
              <a:rPr lang="en-GB" sz="2800" b="1" dirty="0" smtClean="0">
                <a:solidFill>
                  <a:srgbClr val="000000"/>
                </a:solidFill>
              </a:rPr>
              <a:t> </a:t>
            </a:r>
            <a:r>
              <a:rPr lang="en-GB" sz="2800" b="1" dirty="0" err="1" smtClean="0">
                <a:solidFill>
                  <a:srgbClr val="000000"/>
                </a:solidFill>
              </a:rPr>
              <a:t>propios</a:t>
            </a:r>
            <a:endParaRPr lang="en-GB" sz="2800" b="1" dirty="0">
              <a:solidFill>
                <a:srgbClr val="000000"/>
              </a:solidFill>
            </a:endParaRPr>
          </a:p>
        </p:txBody>
      </p:sp>
      <p:sp>
        <p:nvSpPr>
          <p:cNvPr id="9" name="Rectángulo redondeado 8"/>
          <p:cNvSpPr/>
          <p:nvPr/>
        </p:nvSpPr>
        <p:spPr>
          <a:xfrm>
            <a:off x="2487247" y="4896340"/>
            <a:ext cx="2905369"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Descolonización</a:t>
            </a:r>
            <a:r>
              <a:rPr lang="en-GB" sz="2800" b="1" dirty="0" smtClean="0">
                <a:solidFill>
                  <a:srgbClr val="000000"/>
                </a:solidFill>
              </a:rPr>
              <a:t> cultural</a:t>
            </a:r>
            <a:endParaRPr lang="en-GB" sz="2800" b="1" dirty="0">
              <a:solidFill>
                <a:srgbClr val="000000"/>
              </a:solidFill>
            </a:endParaRPr>
          </a:p>
        </p:txBody>
      </p:sp>
      <p:sp>
        <p:nvSpPr>
          <p:cNvPr id="10" name="Rectángulo redondeado 9"/>
          <p:cNvSpPr/>
          <p:nvPr/>
        </p:nvSpPr>
        <p:spPr>
          <a:xfrm>
            <a:off x="2721708" y="3452539"/>
            <a:ext cx="2252783"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Análisis</a:t>
            </a:r>
            <a:r>
              <a:rPr lang="en-GB" sz="2800" b="1" dirty="0" smtClean="0">
                <a:solidFill>
                  <a:srgbClr val="000000"/>
                </a:solidFill>
              </a:rPr>
              <a:t> </a:t>
            </a:r>
            <a:r>
              <a:rPr lang="en-GB" sz="2800" b="1" dirty="0" err="1" smtClean="0">
                <a:solidFill>
                  <a:srgbClr val="000000"/>
                </a:solidFill>
              </a:rPr>
              <a:t>crítico</a:t>
            </a:r>
            <a:endParaRPr lang="en-GB" sz="2800" b="1" dirty="0">
              <a:solidFill>
                <a:srgbClr val="000000"/>
              </a:solidFill>
            </a:endParaRPr>
          </a:p>
        </p:txBody>
      </p:sp>
      <p:sp>
        <p:nvSpPr>
          <p:cNvPr id="11" name="Flecha abajo 10"/>
          <p:cNvSpPr/>
          <p:nvPr/>
        </p:nvSpPr>
        <p:spPr>
          <a:xfrm>
            <a:off x="879231" y="2938588"/>
            <a:ext cx="675991"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Imagen 2"/>
          <p:cNvPicPr>
            <a:picLocks noChangeAspect="1"/>
          </p:cNvPicPr>
          <p:nvPr/>
        </p:nvPicPr>
        <p:blipFill>
          <a:blip r:embed="rId3"/>
          <a:stretch>
            <a:fillRect/>
          </a:stretch>
        </p:blipFill>
        <p:spPr>
          <a:xfrm>
            <a:off x="5435600" y="1198219"/>
            <a:ext cx="3708400" cy="5727700"/>
          </a:xfrm>
          <a:prstGeom prst="rect">
            <a:avLst/>
          </a:prstGeom>
        </p:spPr>
      </p:pic>
    </p:spTree>
    <p:extLst>
      <p:ext uri="{BB962C8B-B14F-4D97-AF65-F5344CB8AC3E}">
        <p14:creationId xmlns:p14="http://schemas.microsoft.com/office/powerpoint/2010/main" val="177144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Difusión</a:t>
            </a:r>
            <a:r>
              <a:rPr lang="en-GB" dirty="0" smtClean="0"/>
              <a:t> del </a:t>
            </a:r>
            <a:r>
              <a:rPr lang="en-GB" dirty="0" err="1" smtClean="0"/>
              <a:t>odio</a:t>
            </a:r>
            <a:endParaRPr lang="en-GB" dirty="0"/>
          </a:p>
        </p:txBody>
      </p:sp>
      <p:sp>
        <p:nvSpPr>
          <p:cNvPr id="4" name="Rectángulo redondeado 3"/>
          <p:cNvSpPr/>
          <p:nvPr/>
        </p:nvSpPr>
        <p:spPr>
          <a:xfrm>
            <a:off x="4650154" y="3360616"/>
            <a:ext cx="4251569" cy="3223846"/>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dirty="0" smtClean="0">
                <a:solidFill>
                  <a:srgbClr val="000000"/>
                </a:solidFill>
              </a:rPr>
              <a:t>Internet</a:t>
            </a:r>
          </a:p>
          <a:p>
            <a:pPr marL="273050" indent="-273050">
              <a:buFont typeface="Arial"/>
              <a:buChar char="•"/>
            </a:pPr>
            <a:r>
              <a:rPr lang="es-ES_tradnl" sz="2800" b="1" dirty="0" smtClean="0">
                <a:solidFill>
                  <a:srgbClr val="000000"/>
                </a:solidFill>
              </a:rPr>
              <a:t>Anonimato</a:t>
            </a:r>
          </a:p>
          <a:p>
            <a:pPr marL="273050" indent="-273050">
              <a:buFont typeface="Arial"/>
              <a:buChar char="•"/>
            </a:pPr>
            <a:r>
              <a:rPr lang="es-ES_tradnl" sz="2800" b="1" dirty="0" smtClean="0">
                <a:solidFill>
                  <a:srgbClr val="000000"/>
                </a:solidFill>
              </a:rPr>
              <a:t>Sensación de distancia</a:t>
            </a:r>
          </a:p>
          <a:p>
            <a:pPr marL="273050" indent="-273050">
              <a:buFont typeface="Arial"/>
              <a:buChar char="•"/>
            </a:pPr>
            <a:r>
              <a:rPr lang="es-ES_tradnl" sz="2800" b="1" dirty="0" smtClean="0">
                <a:solidFill>
                  <a:srgbClr val="000000"/>
                </a:solidFill>
              </a:rPr>
              <a:t>Percepción de separación online/offline</a:t>
            </a:r>
          </a:p>
          <a:p>
            <a:pPr marL="273050" indent="-273050">
              <a:buFont typeface="Arial"/>
              <a:buChar char="•"/>
            </a:pPr>
            <a:r>
              <a:rPr lang="es-ES_tradnl" sz="2800" b="1" dirty="0" smtClean="0">
                <a:solidFill>
                  <a:srgbClr val="000000"/>
                </a:solidFill>
              </a:rPr>
              <a:t>Noticias falsas</a:t>
            </a:r>
            <a:endParaRPr lang="es-ES_tradnl" sz="2800" b="1" dirty="0">
              <a:solidFill>
                <a:srgbClr val="000000"/>
              </a:solidFill>
            </a:endParaRPr>
          </a:p>
        </p:txBody>
      </p:sp>
      <p:sp>
        <p:nvSpPr>
          <p:cNvPr id="5" name="Rectángulo redondeado 4"/>
          <p:cNvSpPr/>
          <p:nvPr/>
        </p:nvSpPr>
        <p:spPr>
          <a:xfrm>
            <a:off x="144586" y="2414407"/>
            <a:ext cx="4349260" cy="293077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rgbClr val="000000"/>
                </a:solidFill>
              </a:rPr>
              <a:t>Medios de comunicación</a:t>
            </a:r>
          </a:p>
          <a:p>
            <a:pPr marL="457200" indent="-457200">
              <a:buFont typeface="Arial"/>
              <a:buChar char="•"/>
            </a:pPr>
            <a:r>
              <a:rPr lang="es-ES_tradnl" sz="2800" b="1" dirty="0" smtClean="0">
                <a:solidFill>
                  <a:srgbClr val="000000"/>
                </a:solidFill>
              </a:rPr>
              <a:t>Agenda</a:t>
            </a:r>
          </a:p>
          <a:p>
            <a:pPr marL="457200" indent="-457200">
              <a:buFont typeface="Arial"/>
              <a:buChar char="•"/>
            </a:pPr>
            <a:r>
              <a:rPr lang="es-ES_tradnl" sz="2800" b="1" dirty="0" smtClean="0">
                <a:solidFill>
                  <a:srgbClr val="000000"/>
                </a:solidFill>
              </a:rPr>
              <a:t>Vinculación entre eventos</a:t>
            </a:r>
          </a:p>
          <a:p>
            <a:pPr marL="457200" indent="-457200">
              <a:buFont typeface="Arial"/>
              <a:buChar char="•"/>
            </a:pPr>
            <a:r>
              <a:rPr lang="es-ES_tradnl" sz="2800" b="1" dirty="0" smtClean="0">
                <a:solidFill>
                  <a:srgbClr val="000000"/>
                </a:solidFill>
              </a:rPr>
              <a:t>Lenguaje, imágenes</a:t>
            </a:r>
          </a:p>
          <a:p>
            <a:pPr marL="457200" indent="-457200">
              <a:buFont typeface="Arial"/>
              <a:buChar char="•"/>
            </a:pPr>
            <a:r>
              <a:rPr lang="es-ES_tradnl" sz="2800" b="1" dirty="0" smtClean="0">
                <a:solidFill>
                  <a:srgbClr val="000000"/>
                </a:solidFill>
              </a:rPr>
              <a:t>Noticias falsas</a:t>
            </a:r>
          </a:p>
          <a:p>
            <a:pPr algn="ctr"/>
            <a:endParaRPr lang="en-GB" dirty="0"/>
          </a:p>
        </p:txBody>
      </p:sp>
      <p:sp>
        <p:nvSpPr>
          <p:cNvPr id="6" name="Rectángulo redondeado 5"/>
          <p:cNvSpPr/>
          <p:nvPr/>
        </p:nvSpPr>
        <p:spPr>
          <a:xfrm>
            <a:off x="4943230" y="1554714"/>
            <a:ext cx="3958493" cy="1161132"/>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Representantes</a:t>
            </a:r>
            <a:r>
              <a:rPr lang="en-GB" sz="2800" b="1" dirty="0" smtClean="0">
                <a:solidFill>
                  <a:srgbClr val="000000"/>
                </a:solidFill>
              </a:rPr>
              <a:t> </a:t>
            </a:r>
            <a:r>
              <a:rPr lang="en-GB" sz="2800" b="1" dirty="0" err="1" smtClean="0">
                <a:solidFill>
                  <a:srgbClr val="000000"/>
                </a:solidFill>
              </a:rPr>
              <a:t>políticos</a:t>
            </a:r>
            <a:r>
              <a:rPr lang="en-GB" sz="2800" b="1" dirty="0" smtClean="0">
                <a:solidFill>
                  <a:srgbClr val="000000"/>
                </a:solidFill>
              </a:rPr>
              <a:t> y </a:t>
            </a:r>
            <a:r>
              <a:rPr lang="en-GB" sz="2800" b="1" dirty="0" err="1" smtClean="0">
                <a:solidFill>
                  <a:srgbClr val="000000"/>
                </a:solidFill>
              </a:rPr>
              <a:t>religiosos</a:t>
            </a:r>
            <a:endParaRPr lang="en-GB" sz="2800" b="1" dirty="0">
              <a:solidFill>
                <a:srgbClr val="000000"/>
              </a:solidFill>
            </a:endParaRPr>
          </a:p>
        </p:txBody>
      </p:sp>
    </p:spTree>
    <p:extLst>
      <p:ext uri="{BB962C8B-B14F-4D97-AF65-F5344CB8AC3E}">
        <p14:creationId xmlns:p14="http://schemas.microsoft.com/office/powerpoint/2010/main" val="395017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Internet</a:t>
            </a:r>
            <a:endParaRPr lang="en-GB" dirty="0"/>
          </a:p>
        </p:txBody>
      </p:sp>
      <p:sp>
        <p:nvSpPr>
          <p:cNvPr id="4" name="CuadroTexto 3"/>
          <p:cNvSpPr txBox="1"/>
          <p:nvPr/>
        </p:nvSpPr>
        <p:spPr>
          <a:xfrm>
            <a:off x="67090" y="6363506"/>
            <a:ext cx="3757860" cy="494494"/>
          </a:xfrm>
          <a:prstGeom prst="rect">
            <a:avLst/>
          </a:prstGeom>
          <a:noFill/>
        </p:spPr>
        <p:txBody>
          <a:bodyPr wrap="none" rtlCol="0">
            <a:spAutoFit/>
          </a:bodyPr>
          <a:lstStyle/>
          <a:p>
            <a:pPr algn="just">
              <a:lnSpc>
                <a:spcPct val="80000"/>
              </a:lnSpc>
            </a:pPr>
            <a:r>
              <a:rPr lang="es-ES" sz="1600" dirty="0" err="1"/>
              <a:t>Libération</a:t>
            </a:r>
            <a:r>
              <a:rPr lang="es-ES" sz="1600" dirty="0"/>
              <a:t> 26-03-</a:t>
            </a:r>
            <a:r>
              <a:rPr lang="es-ES" sz="1600" dirty="0" smtClean="0"/>
              <a:t>19</a:t>
            </a:r>
          </a:p>
          <a:p>
            <a:pPr algn="just">
              <a:lnSpc>
                <a:spcPct val="80000"/>
              </a:lnSpc>
            </a:pPr>
            <a:r>
              <a:rPr lang="es-ES_tradnl" sz="1600" dirty="0" err="1"/>
              <a:t>Leloup</a:t>
            </a:r>
            <a:r>
              <a:rPr lang="es-ES_tradnl" sz="1600" dirty="0"/>
              <a:t>  et </a:t>
            </a:r>
            <a:r>
              <a:rPr lang="es-ES_tradnl" sz="1600" dirty="0" err="1"/>
              <a:t>Untersinger</a:t>
            </a:r>
            <a:r>
              <a:rPr lang="es-ES_tradnl" sz="1600" dirty="0"/>
              <a:t>, Le Monde 15-03-</a:t>
            </a:r>
            <a:r>
              <a:rPr lang="es-ES_tradnl" sz="1600" dirty="0" smtClean="0"/>
              <a:t>19</a:t>
            </a:r>
            <a:endParaRPr lang="en-GB" sz="1600" dirty="0"/>
          </a:p>
        </p:txBody>
      </p:sp>
      <p:sp>
        <p:nvSpPr>
          <p:cNvPr id="5" name="Rectángulo redondeado 4"/>
          <p:cNvSpPr/>
          <p:nvPr/>
        </p:nvSpPr>
        <p:spPr>
          <a:xfrm>
            <a:off x="457200" y="1586523"/>
            <a:ext cx="2481384"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chemeClr val="tx1"/>
                </a:solidFill>
              </a:rPr>
              <a:t>Noticia falsa</a:t>
            </a:r>
          </a:p>
          <a:p>
            <a:pPr algn="ctr"/>
            <a:r>
              <a:rPr lang="es-ES_tradnl" sz="2800" b="1" dirty="0" smtClean="0">
                <a:solidFill>
                  <a:schemeClr val="tx1"/>
                </a:solidFill>
              </a:rPr>
              <a:t>Códigos</a:t>
            </a:r>
            <a:endParaRPr lang="es-ES_tradnl" sz="2800" b="1" dirty="0">
              <a:solidFill>
                <a:schemeClr val="tx1"/>
              </a:solidFill>
            </a:endParaRPr>
          </a:p>
        </p:txBody>
      </p:sp>
      <p:sp>
        <p:nvSpPr>
          <p:cNvPr id="6" name="Rectángulo redondeado 5"/>
          <p:cNvSpPr/>
          <p:nvPr/>
        </p:nvSpPr>
        <p:spPr>
          <a:xfrm>
            <a:off x="457200" y="4798647"/>
            <a:ext cx="4786923"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Legitimación</a:t>
            </a:r>
            <a:r>
              <a:rPr lang="en-GB" sz="2800" b="1" dirty="0" smtClean="0">
                <a:solidFill>
                  <a:srgbClr val="000000"/>
                </a:solidFill>
              </a:rPr>
              <a:t>: </a:t>
            </a:r>
            <a:r>
              <a:rPr lang="en-GB" sz="2800" b="1" dirty="0" err="1" smtClean="0">
                <a:solidFill>
                  <a:srgbClr val="000000"/>
                </a:solidFill>
              </a:rPr>
              <a:t>dudas</a:t>
            </a:r>
            <a:r>
              <a:rPr lang="en-GB" sz="2800" b="1" dirty="0" smtClean="0">
                <a:solidFill>
                  <a:srgbClr val="000000"/>
                </a:solidFill>
              </a:rPr>
              <a:t> en los </a:t>
            </a:r>
            <a:r>
              <a:rPr lang="en-GB" sz="2800" b="1" dirty="0" err="1" smtClean="0">
                <a:solidFill>
                  <a:srgbClr val="000000"/>
                </a:solidFill>
              </a:rPr>
              <a:t>medios</a:t>
            </a:r>
            <a:endParaRPr lang="en-GB" sz="2800" b="1" dirty="0">
              <a:solidFill>
                <a:srgbClr val="000000"/>
              </a:solidFill>
            </a:endParaRPr>
          </a:p>
        </p:txBody>
      </p:sp>
      <p:sp>
        <p:nvSpPr>
          <p:cNvPr id="7" name="Rectángulo redondeado 6"/>
          <p:cNvSpPr/>
          <p:nvPr/>
        </p:nvSpPr>
        <p:spPr>
          <a:xfrm>
            <a:off x="457200" y="3098800"/>
            <a:ext cx="2481384"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800" b="1" dirty="0" smtClean="0">
                <a:solidFill>
                  <a:srgbClr val="000000"/>
                </a:solidFill>
              </a:rPr>
              <a:t>Difusión rápida</a:t>
            </a:r>
            <a:endParaRPr lang="en-GB" sz="2800" b="1" dirty="0">
              <a:solidFill>
                <a:srgbClr val="000000"/>
              </a:solidFill>
            </a:endParaRPr>
          </a:p>
        </p:txBody>
      </p:sp>
      <p:sp>
        <p:nvSpPr>
          <p:cNvPr id="8" name="Flecha abajo 7"/>
          <p:cNvSpPr/>
          <p:nvPr/>
        </p:nvSpPr>
        <p:spPr>
          <a:xfrm>
            <a:off x="1461388" y="2500923"/>
            <a:ext cx="484632" cy="5978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Flecha abajo 8"/>
          <p:cNvSpPr/>
          <p:nvPr/>
        </p:nvSpPr>
        <p:spPr>
          <a:xfrm>
            <a:off x="1461388" y="4044462"/>
            <a:ext cx="484632" cy="7541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CuadroTexto 2"/>
          <p:cNvSpPr txBox="1"/>
          <p:nvPr/>
        </p:nvSpPr>
        <p:spPr>
          <a:xfrm>
            <a:off x="4376615" y="1569150"/>
            <a:ext cx="4525107" cy="1286506"/>
          </a:xfrm>
          <a:prstGeom prst="rect">
            <a:avLst/>
          </a:prstGeom>
          <a:solidFill>
            <a:srgbClr val="FFFFFF"/>
          </a:solidFill>
          <a:ln>
            <a:solidFill>
              <a:srgbClr val="FF6600"/>
            </a:solidFill>
          </a:ln>
        </p:spPr>
        <p:txBody>
          <a:bodyPr wrap="square" rtlCol="0">
            <a:spAutoFit/>
          </a:bodyPr>
          <a:lstStyle/>
          <a:p>
            <a:pPr algn="just">
              <a:lnSpc>
                <a:spcPct val="80000"/>
              </a:lnSpc>
            </a:pPr>
            <a:r>
              <a:rPr lang="es-ES" sz="2400" b="1" dirty="0" err="1"/>
              <a:t>Comment</a:t>
            </a:r>
            <a:r>
              <a:rPr lang="es-ES" sz="2400" b="1" dirty="0"/>
              <a:t> la </a:t>
            </a:r>
            <a:r>
              <a:rPr lang="es-ES" sz="2400" b="1" dirty="0" err="1"/>
              <a:t>rumeur</a:t>
            </a:r>
            <a:r>
              <a:rPr lang="es-ES" sz="2400" b="1" dirty="0"/>
              <a:t> des </a:t>
            </a:r>
            <a:r>
              <a:rPr lang="es-ES" sz="2400" b="1" dirty="0" err="1"/>
              <a:t>kidnappeurs</a:t>
            </a:r>
            <a:r>
              <a:rPr lang="es-ES" sz="2400" b="1" dirty="0"/>
              <a:t> en </a:t>
            </a:r>
            <a:r>
              <a:rPr lang="es-ES" sz="2400" b="1" dirty="0" err="1"/>
              <a:t>camionnette</a:t>
            </a:r>
            <a:r>
              <a:rPr lang="es-ES" sz="2400" b="1" dirty="0"/>
              <a:t> a viré </a:t>
            </a:r>
            <a:r>
              <a:rPr lang="es-ES" sz="2400" b="1" dirty="0" err="1"/>
              <a:t>à</a:t>
            </a:r>
            <a:r>
              <a:rPr lang="es-ES" sz="2400" b="1" dirty="0"/>
              <a:t> la </a:t>
            </a:r>
            <a:r>
              <a:rPr lang="es-ES" sz="2400" b="1" dirty="0" err="1"/>
              <a:t>chasse</a:t>
            </a:r>
            <a:r>
              <a:rPr lang="es-ES" sz="2400" b="1" dirty="0"/>
              <a:t> </a:t>
            </a:r>
            <a:r>
              <a:rPr lang="es-ES" sz="2400" b="1" dirty="0" err="1"/>
              <a:t>à</a:t>
            </a:r>
            <a:r>
              <a:rPr lang="es-ES" sz="2400" b="1" dirty="0"/>
              <a:t> </a:t>
            </a:r>
            <a:r>
              <a:rPr lang="es-ES" sz="2400" b="1" dirty="0" err="1"/>
              <a:t>l'homme</a:t>
            </a:r>
            <a:r>
              <a:rPr lang="es-ES" sz="2400" b="1" dirty="0"/>
              <a:t> en </a:t>
            </a:r>
            <a:r>
              <a:rPr lang="es-ES" sz="2400" b="1" dirty="0" err="1"/>
              <a:t>Ile</a:t>
            </a:r>
            <a:r>
              <a:rPr lang="es-ES" sz="2400" b="1" dirty="0"/>
              <a:t>-de-</a:t>
            </a:r>
            <a:r>
              <a:rPr lang="es-ES" sz="2400" b="1" dirty="0" smtClean="0"/>
              <a:t>France. </a:t>
            </a:r>
            <a:endParaRPr lang="en-GB" sz="2400" dirty="0"/>
          </a:p>
        </p:txBody>
      </p:sp>
      <p:pic>
        <p:nvPicPr>
          <p:cNvPr id="10" name="Marcador de contenido 4"/>
          <p:cNvPicPr>
            <a:picLocks noGrp="1" noChangeAspect="1"/>
          </p:cNvPicPr>
          <p:nvPr>
            <p:ph idx="1"/>
          </p:nvPr>
        </p:nvPicPr>
        <p:blipFill>
          <a:blip r:embed="rId3"/>
          <a:srcRect t="26881" b="26881"/>
          <a:stretch>
            <a:fillRect/>
          </a:stretch>
        </p:blipFill>
        <p:spPr>
          <a:xfrm>
            <a:off x="5607538" y="4703127"/>
            <a:ext cx="3294184" cy="1851561"/>
          </a:xfrm>
        </p:spPr>
      </p:pic>
      <p:sp>
        <p:nvSpPr>
          <p:cNvPr id="11" name="CuadroTexto 10"/>
          <p:cNvSpPr txBox="1"/>
          <p:nvPr/>
        </p:nvSpPr>
        <p:spPr>
          <a:xfrm>
            <a:off x="4442120" y="3560465"/>
            <a:ext cx="2330836" cy="461665"/>
          </a:xfrm>
          <a:prstGeom prst="rect">
            <a:avLst/>
          </a:prstGeom>
          <a:solidFill>
            <a:srgbClr val="FFFFFF"/>
          </a:solidFill>
          <a:ln>
            <a:solidFill>
              <a:srgbClr val="FF6600"/>
            </a:solidFill>
          </a:ln>
        </p:spPr>
        <p:txBody>
          <a:bodyPr wrap="none" rtlCol="0">
            <a:spAutoFit/>
          </a:bodyPr>
          <a:lstStyle/>
          <a:p>
            <a:r>
              <a:rPr lang="es-ES_tradnl" sz="2400" b="1" dirty="0"/>
              <a:t>Imagen de perfil </a:t>
            </a:r>
            <a:endParaRPr lang="en-GB" sz="2400" b="1" dirty="0"/>
          </a:p>
        </p:txBody>
      </p:sp>
      <p:sp>
        <p:nvSpPr>
          <p:cNvPr id="12" name="CuadroTexto 11"/>
          <p:cNvSpPr txBox="1"/>
          <p:nvPr/>
        </p:nvSpPr>
        <p:spPr>
          <a:xfrm>
            <a:off x="3316369" y="3098800"/>
            <a:ext cx="1612491" cy="461665"/>
          </a:xfrm>
          <a:prstGeom prst="rect">
            <a:avLst/>
          </a:prstGeom>
          <a:solidFill>
            <a:srgbClr val="FFFFFF"/>
          </a:solidFill>
          <a:ln>
            <a:solidFill>
              <a:srgbClr val="FF6600"/>
            </a:solidFill>
          </a:ln>
        </p:spPr>
        <p:txBody>
          <a:bodyPr wrap="none" rtlCol="0">
            <a:spAutoFit/>
          </a:bodyPr>
          <a:lstStyle/>
          <a:p>
            <a:r>
              <a:rPr lang="es-ES_tradnl" sz="2400" b="1" dirty="0"/>
              <a:t>« Trolling » </a:t>
            </a:r>
            <a:endParaRPr lang="en-GB" sz="2400" b="1" dirty="0"/>
          </a:p>
        </p:txBody>
      </p:sp>
      <p:sp>
        <p:nvSpPr>
          <p:cNvPr id="13" name="CuadroTexto 12"/>
          <p:cNvSpPr txBox="1"/>
          <p:nvPr/>
        </p:nvSpPr>
        <p:spPr>
          <a:xfrm>
            <a:off x="6447204" y="3098800"/>
            <a:ext cx="2454518" cy="461665"/>
          </a:xfrm>
          <a:prstGeom prst="rect">
            <a:avLst/>
          </a:prstGeom>
          <a:solidFill>
            <a:srgbClr val="FFFFFF"/>
          </a:solidFill>
          <a:ln>
            <a:solidFill>
              <a:srgbClr val="FF6600"/>
            </a:solidFill>
          </a:ln>
        </p:spPr>
        <p:txBody>
          <a:bodyPr wrap="none" rtlCol="0">
            <a:spAutoFit/>
          </a:bodyPr>
          <a:lstStyle/>
          <a:p>
            <a:r>
              <a:rPr lang="es-ES_tradnl" sz="2400" b="1" dirty="0"/>
              <a:t>« Culture 4chan » </a:t>
            </a:r>
            <a:endParaRPr lang="en-GB" sz="2400" b="1" dirty="0"/>
          </a:p>
        </p:txBody>
      </p:sp>
    </p:spTree>
    <p:extLst>
      <p:ext uri="{BB962C8B-B14F-4D97-AF65-F5344CB8AC3E}">
        <p14:creationId xmlns:p14="http://schemas.microsoft.com/office/powerpoint/2010/main" val="11071533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a:t>
            </a:r>
            <a:r>
              <a:rPr lang="en-GB" dirty="0" err="1" smtClean="0"/>
              <a:t>Es</a:t>
            </a:r>
            <a:r>
              <a:rPr lang="en-GB" dirty="0" smtClean="0"/>
              <a:t> el </a:t>
            </a:r>
            <a:r>
              <a:rPr lang="en-GB" dirty="0" err="1" smtClean="0"/>
              <a:t>odio</a:t>
            </a:r>
            <a:r>
              <a:rPr lang="en-GB" dirty="0" smtClean="0"/>
              <a:t> </a:t>
            </a:r>
            <a:r>
              <a:rPr lang="en-GB" dirty="0" err="1" smtClean="0"/>
              <a:t>una</a:t>
            </a:r>
            <a:r>
              <a:rPr lang="en-GB" dirty="0" smtClean="0"/>
              <a:t> </a:t>
            </a:r>
            <a:r>
              <a:rPr lang="en-GB" dirty="0" err="1" smtClean="0"/>
              <a:t>enfermedad</a:t>
            </a:r>
            <a:r>
              <a:rPr lang="en-GB" dirty="0" smtClean="0"/>
              <a:t>?</a:t>
            </a:r>
            <a:endParaRPr lang="en-GB" dirty="0"/>
          </a:p>
        </p:txBody>
      </p:sp>
      <p:sp>
        <p:nvSpPr>
          <p:cNvPr id="3" name="Marcador de contenido 2"/>
          <p:cNvSpPr>
            <a:spLocks noGrp="1"/>
          </p:cNvSpPr>
          <p:nvPr>
            <p:ph sz="half" idx="1"/>
          </p:nvPr>
        </p:nvSpPr>
        <p:spPr>
          <a:xfrm>
            <a:off x="327352" y="1473801"/>
            <a:ext cx="4168448" cy="4966076"/>
          </a:xfrm>
          <a:solidFill>
            <a:srgbClr val="FFFFFF"/>
          </a:solidFill>
          <a:ln>
            <a:solidFill>
              <a:srgbClr val="FF6600"/>
            </a:solidFill>
          </a:ln>
        </p:spPr>
        <p:txBody>
          <a:bodyPr>
            <a:normAutofit fontScale="92500" lnSpcReduction="10000"/>
          </a:bodyPr>
          <a:lstStyle/>
          <a:p>
            <a:pPr marL="118872" indent="0" algn="ctr">
              <a:buNone/>
            </a:pPr>
            <a:r>
              <a:rPr lang="es-ES_tradnl" dirty="0" smtClean="0"/>
              <a:t> </a:t>
            </a:r>
            <a:r>
              <a:rPr lang="es-ES_tradnl" sz="3200" b="1" dirty="0" smtClean="0"/>
              <a:t>Enfermedad psiquiátrica</a:t>
            </a:r>
          </a:p>
          <a:p>
            <a:pPr marL="118872" indent="0">
              <a:buNone/>
            </a:pPr>
            <a:endParaRPr lang="es-ES_tradnl" sz="900" b="1" dirty="0" smtClean="0"/>
          </a:p>
          <a:p>
            <a:pPr marL="176213" indent="-57150"/>
            <a:r>
              <a:rPr lang="es-ES_tradnl" b="1" dirty="0" smtClean="0"/>
              <a:t> Pro: consulta regular de formas extremas de racismo, homofobia… </a:t>
            </a:r>
            <a:r>
              <a:rPr lang="es-ES_tradnl" b="1" dirty="0" err="1" smtClean="0"/>
              <a:t>Dunbar</a:t>
            </a:r>
            <a:r>
              <a:rPr lang="es-ES_tradnl" b="1" dirty="0" smtClean="0"/>
              <a:t>: asociación con desordenes de personalidad</a:t>
            </a:r>
          </a:p>
          <a:p>
            <a:pPr marL="176213" indent="-57150"/>
            <a:endParaRPr lang="es-ES_tradnl" sz="900" b="1" dirty="0" smtClean="0"/>
          </a:p>
          <a:p>
            <a:pPr marL="176213" indent="-57150"/>
            <a:r>
              <a:rPr lang="es-ES_tradnl" b="1" dirty="0" smtClean="0"/>
              <a:t> Contra: producto de creencias aprendidas. Tratar las comorbilidades si existen</a:t>
            </a:r>
            <a:endParaRPr lang="en-GB" b="1" dirty="0"/>
          </a:p>
        </p:txBody>
      </p:sp>
      <p:sp>
        <p:nvSpPr>
          <p:cNvPr id="5" name="Marcador de contenido 4"/>
          <p:cNvSpPr>
            <a:spLocks noGrp="1"/>
          </p:cNvSpPr>
          <p:nvPr>
            <p:ph sz="half" idx="2"/>
          </p:nvPr>
        </p:nvSpPr>
        <p:spPr>
          <a:xfrm>
            <a:off x="4648200" y="1473801"/>
            <a:ext cx="4038600" cy="4971444"/>
          </a:xfrm>
          <a:solidFill>
            <a:srgbClr val="FFFFFF"/>
          </a:solidFill>
          <a:ln>
            <a:solidFill>
              <a:srgbClr val="FF6600"/>
            </a:solidFill>
          </a:ln>
        </p:spPr>
        <p:txBody>
          <a:bodyPr>
            <a:normAutofit fontScale="92500" lnSpcReduction="10000"/>
          </a:bodyPr>
          <a:lstStyle/>
          <a:p>
            <a:pPr marL="118872" indent="0" algn="ctr">
              <a:buNone/>
            </a:pPr>
            <a:r>
              <a:rPr lang="es-ES_tradnl" sz="3500" b="1" dirty="0" smtClean="0"/>
              <a:t>Enfermedad social</a:t>
            </a:r>
          </a:p>
          <a:p>
            <a:pPr marL="118872" indent="0" algn="ctr">
              <a:buNone/>
            </a:pPr>
            <a:endParaRPr lang="es-ES_tradnl" sz="800" b="1" dirty="0" smtClean="0"/>
          </a:p>
          <a:p>
            <a:pPr marL="118872" indent="0" algn="ctr">
              <a:buNone/>
            </a:pPr>
            <a:endParaRPr lang="es-ES_tradnl" sz="800" b="1" dirty="0"/>
          </a:p>
          <a:p>
            <a:pPr marL="118872" indent="0" algn="ctr">
              <a:buNone/>
            </a:pPr>
            <a:endParaRPr lang="es-ES_tradnl" sz="800" b="1" dirty="0" smtClean="0"/>
          </a:p>
          <a:p>
            <a:pPr marL="118872" indent="0" algn="ctr">
              <a:buNone/>
            </a:pPr>
            <a:endParaRPr lang="es-ES_tradnl" sz="800" b="1" dirty="0"/>
          </a:p>
          <a:p>
            <a:pPr marL="118872" indent="0" algn="ctr">
              <a:buNone/>
            </a:pPr>
            <a:endParaRPr lang="es-ES_tradnl" sz="800" b="1" dirty="0" smtClean="0"/>
          </a:p>
          <a:p>
            <a:r>
              <a:rPr lang="es-ES_tradnl" b="1" dirty="0" smtClean="0"/>
              <a:t>Consecuencias adversas en salud</a:t>
            </a:r>
          </a:p>
          <a:p>
            <a:r>
              <a:rPr lang="es-ES_tradnl" b="1" dirty="0" smtClean="0"/>
              <a:t>Diseminación rápida: virulencia y contagiosidad</a:t>
            </a:r>
          </a:p>
          <a:p>
            <a:endParaRPr lang="es-ES_tradnl" sz="800" b="1" dirty="0" smtClean="0"/>
          </a:p>
          <a:p>
            <a:endParaRPr lang="es-ES_tradnl" sz="800" b="1" dirty="0" smtClean="0"/>
          </a:p>
          <a:p>
            <a:r>
              <a:rPr lang="es-ES_tradnl" b="1" dirty="0" smtClean="0"/>
              <a:t>Prevención primaria con promoción de DH</a:t>
            </a:r>
          </a:p>
          <a:p>
            <a:r>
              <a:rPr lang="es-ES_tradnl" b="1" dirty="0" smtClean="0"/>
              <a:t>Métodos de resolución de conflictos </a:t>
            </a:r>
          </a:p>
          <a:p>
            <a:endParaRPr lang="en-GB" b="1" dirty="0"/>
          </a:p>
        </p:txBody>
      </p:sp>
      <p:sp>
        <p:nvSpPr>
          <p:cNvPr id="4" name="CuadroTexto 3"/>
          <p:cNvSpPr txBox="1"/>
          <p:nvPr/>
        </p:nvSpPr>
        <p:spPr>
          <a:xfrm>
            <a:off x="327352" y="6439877"/>
            <a:ext cx="7857540" cy="338554"/>
          </a:xfrm>
          <a:prstGeom prst="rect">
            <a:avLst/>
          </a:prstGeom>
          <a:noFill/>
        </p:spPr>
        <p:txBody>
          <a:bodyPr wrap="none" rtlCol="0">
            <a:spAutoFit/>
          </a:bodyPr>
          <a:lstStyle/>
          <a:p>
            <a:r>
              <a:rPr lang="en-GB" sz="1600" dirty="0" smtClean="0"/>
              <a:t>Pies RW, 2017 </a:t>
            </a:r>
            <a:r>
              <a:rPr lang="es-ES" sz="1600" u="sng" dirty="0">
                <a:hlinkClick r:id="rId2"/>
              </a:rPr>
              <a:t>https://theconversation.com/why-bigotry-is-a-public-health-problem-107187</a:t>
            </a:r>
            <a:r>
              <a:rPr lang="es-ES" sz="1600" dirty="0"/>
              <a:t> </a:t>
            </a:r>
            <a:r>
              <a:rPr lang="en-GB" sz="1600" dirty="0" smtClean="0"/>
              <a:t> </a:t>
            </a:r>
            <a:endParaRPr lang="en-GB" sz="1600" dirty="0"/>
          </a:p>
        </p:txBody>
      </p:sp>
    </p:spTree>
    <p:extLst>
      <p:ext uri="{BB962C8B-B14F-4D97-AF65-F5344CB8AC3E}">
        <p14:creationId xmlns:p14="http://schemas.microsoft.com/office/powerpoint/2010/main" val="4066190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Intervención</a:t>
            </a:r>
            <a:endParaRPr lang="en-GB" dirty="0"/>
          </a:p>
        </p:txBody>
      </p:sp>
      <p:sp>
        <p:nvSpPr>
          <p:cNvPr id="4" name="Rectángulo redondeado 3"/>
          <p:cNvSpPr/>
          <p:nvPr/>
        </p:nvSpPr>
        <p:spPr>
          <a:xfrm>
            <a:off x="644769" y="1516185"/>
            <a:ext cx="2852616" cy="914400"/>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Sensibilización</a:t>
            </a:r>
            <a:endParaRPr lang="en-GB" sz="2800" b="1" dirty="0">
              <a:solidFill>
                <a:srgbClr val="000000"/>
              </a:solidFill>
            </a:endParaRPr>
          </a:p>
        </p:txBody>
      </p:sp>
      <p:sp>
        <p:nvSpPr>
          <p:cNvPr id="5" name="Rectángulo redondeado 4"/>
          <p:cNvSpPr/>
          <p:nvPr/>
        </p:nvSpPr>
        <p:spPr>
          <a:xfrm>
            <a:off x="5517661" y="1473201"/>
            <a:ext cx="2844800" cy="914400"/>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Educación</a:t>
            </a:r>
            <a:endParaRPr lang="en-GB" sz="2800" b="1" dirty="0">
              <a:solidFill>
                <a:srgbClr val="000000"/>
              </a:solidFill>
            </a:endParaRPr>
          </a:p>
        </p:txBody>
      </p:sp>
      <p:sp>
        <p:nvSpPr>
          <p:cNvPr id="6" name="Rectángulo redondeado 5"/>
          <p:cNvSpPr/>
          <p:nvPr/>
        </p:nvSpPr>
        <p:spPr>
          <a:xfrm>
            <a:off x="4689231" y="5111262"/>
            <a:ext cx="3673230" cy="1289538"/>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Capacitación</a:t>
            </a:r>
            <a:r>
              <a:rPr lang="en-GB" sz="2800" b="1" dirty="0" smtClean="0">
                <a:solidFill>
                  <a:srgbClr val="000000"/>
                </a:solidFill>
              </a:rPr>
              <a:t> /</a:t>
            </a:r>
            <a:r>
              <a:rPr lang="en-GB" sz="2800" b="1" dirty="0" err="1" smtClean="0">
                <a:solidFill>
                  <a:srgbClr val="000000"/>
                </a:solidFill>
              </a:rPr>
              <a:t>Empoderamiento</a:t>
            </a:r>
            <a:r>
              <a:rPr lang="en-GB" sz="2800" b="1" dirty="0" smtClean="0">
                <a:solidFill>
                  <a:srgbClr val="000000"/>
                </a:solidFill>
              </a:rPr>
              <a:t> de </a:t>
            </a:r>
            <a:r>
              <a:rPr lang="en-GB" sz="2800" b="1" dirty="0" err="1" smtClean="0">
                <a:solidFill>
                  <a:srgbClr val="000000"/>
                </a:solidFill>
              </a:rPr>
              <a:t>víctimas</a:t>
            </a:r>
            <a:endParaRPr lang="en-GB" sz="2800" b="1" dirty="0">
              <a:solidFill>
                <a:srgbClr val="000000"/>
              </a:solidFill>
            </a:endParaRPr>
          </a:p>
        </p:txBody>
      </p:sp>
      <p:sp>
        <p:nvSpPr>
          <p:cNvPr id="7" name="Rectángulo redondeado 6"/>
          <p:cNvSpPr/>
          <p:nvPr/>
        </p:nvSpPr>
        <p:spPr>
          <a:xfrm>
            <a:off x="5756030" y="2649414"/>
            <a:ext cx="2606431" cy="914400"/>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Reportes</a:t>
            </a:r>
            <a:r>
              <a:rPr lang="en-GB" sz="2800" b="1" dirty="0">
                <a:solidFill>
                  <a:srgbClr val="000000"/>
                </a:solidFill>
              </a:rPr>
              <a:t> </a:t>
            </a:r>
            <a:r>
              <a:rPr lang="en-GB" sz="2800" b="1" dirty="0" smtClean="0">
                <a:solidFill>
                  <a:srgbClr val="000000"/>
                </a:solidFill>
              </a:rPr>
              <a:t>/</a:t>
            </a:r>
            <a:r>
              <a:rPr lang="en-GB" sz="2800" b="1" dirty="0" err="1" smtClean="0">
                <a:solidFill>
                  <a:srgbClr val="000000"/>
                </a:solidFill>
              </a:rPr>
              <a:t>Denuncias</a:t>
            </a:r>
            <a:endParaRPr lang="en-GB" sz="2800" b="1" dirty="0">
              <a:solidFill>
                <a:srgbClr val="000000"/>
              </a:solidFill>
            </a:endParaRPr>
          </a:p>
        </p:txBody>
      </p:sp>
      <p:sp>
        <p:nvSpPr>
          <p:cNvPr id="8" name="Rectángulo redondeado 7"/>
          <p:cNvSpPr/>
          <p:nvPr/>
        </p:nvSpPr>
        <p:spPr>
          <a:xfrm>
            <a:off x="222739" y="2649414"/>
            <a:ext cx="3884246" cy="1434123"/>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Monitoreo</a:t>
            </a:r>
            <a:endParaRPr lang="en-GB" sz="2800" b="1" dirty="0" smtClean="0">
              <a:solidFill>
                <a:srgbClr val="000000"/>
              </a:solidFill>
            </a:endParaRPr>
          </a:p>
          <a:p>
            <a:pPr algn="ctr"/>
            <a:r>
              <a:rPr lang="en-GB" sz="2800" b="1" dirty="0" err="1" smtClean="0">
                <a:solidFill>
                  <a:srgbClr val="000000"/>
                </a:solidFill>
              </a:rPr>
              <a:t>Acción</a:t>
            </a:r>
            <a:r>
              <a:rPr lang="en-GB" sz="2800" b="1" dirty="0" smtClean="0">
                <a:solidFill>
                  <a:srgbClr val="000000"/>
                </a:solidFill>
              </a:rPr>
              <a:t> </a:t>
            </a:r>
            <a:r>
              <a:rPr lang="en-GB" sz="2800" b="1" dirty="0" err="1" smtClean="0">
                <a:solidFill>
                  <a:srgbClr val="000000"/>
                </a:solidFill>
              </a:rPr>
              <a:t>cotidiana</a:t>
            </a:r>
            <a:endParaRPr lang="en-GB" sz="2800" b="1" dirty="0" smtClean="0">
              <a:solidFill>
                <a:srgbClr val="000000"/>
              </a:solidFill>
            </a:endParaRPr>
          </a:p>
          <a:p>
            <a:pPr algn="ctr"/>
            <a:r>
              <a:rPr lang="en-GB" sz="2800" b="1" dirty="0" err="1" smtClean="0">
                <a:solidFill>
                  <a:srgbClr val="000000"/>
                </a:solidFill>
              </a:rPr>
              <a:t>Incidencia</a:t>
            </a:r>
            <a:endParaRPr lang="en-GB" sz="2800" b="1" dirty="0">
              <a:solidFill>
                <a:srgbClr val="000000"/>
              </a:solidFill>
            </a:endParaRPr>
          </a:p>
        </p:txBody>
      </p:sp>
      <p:sp>
        <p:nvSpPr>
          <p:cNvPr id="9" name="Rectángulo redondeado 8"/>
          <p:cNvSpPr/>
          <p:nvPr/>
        </p:nvSpPr>
        <p:spPr>
          <a:xfrm>
            <a:off x="5205045" y="3919417"/>
            <a:ext cx="3157416" cy="914400"/>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Acompañamiento</a:t>
            </a:r>
            <a:r>
              <a:rPr lang="en-GB" sz="2800" b="1" dirty="0" smtClean="0">
                <a:solidFill>
                  <a:srgbClr val="000000"/>
                </a:solidFill>
              </a:rPr>
              <a:t> de </a:t>
            </a:r>
            <a:r>
              <a:rPr lang="en-GB" sz="2800" b="1" dirty="0" err="1" smtClean="0">
                <a:solidFill>
                  <a:srgbClr val="000000"/>
                </a:solidFill>
              </a:rPr>
              <a:t>víctimas</a:t>
            </a:r>
            <a:endParaRPr lang="en-GB" sz="2800" b="1" dirty="0">
              <a:solidFill>
                <a:srgbClr val="000000"/>
              </a:solidFill>
            </a:endParaRPr>
          </a:p>
        </p:txBody>
      </p:sp>
      <p:sp>
        <p:nvSpPr>
          <p:cNvPr id="11" name="Rectángulo redondeado 10"/>
          <p:cNvSpPr/>
          <p:nvPr/>
        </p:nvSpPr>
        <p:spPr>
          <a:xfrm>
            <a:off x="218828" y="4376617"/>
            <a:ext cx="4233986" cy="1109783"/>
          </a:xfrm>
          <a:prstGeom prst="roundRect">
            <a:avLst/>
          </a:prstGeom>
          <a:solidFill>
            <a:srgbClr val="FFFFFF"/>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Contranarrativas</a:t>
            </a:r>
            <a:endParaRPr lang="en-GB" sz="2800" b="1" dirty="0" smtClean="0">
              <a:solidFill>
                <a:srgbClr val="000000"/>
              </a:solidFill>
            </a:endParaRPr>
          </a:p>
          <a:p>
            <a:pPr algn="ctr"/>
            <a:r>
              <a:rPr lang="en-GB" sz="2800" b="1" dirty="0" err="1" smtClean="0">
                <a:solidFill>
                  <a:srgbClr val="000000"/>
                </a:solidFill>
              </a:rPr>
              <a:t>Narrativas</a:t>
            </a:r>
            <a:r>
              <a:rPr lang="en-GB" sz="2800" b="1" dirty="0" smtClean="0">
                <a:solidFill>
                  <a:srgbClr val="000000"/>
                </a:solidFill>
              </a:rPr>
              <a:t> </a:t>
            </a:r>
            <a:r>
              <a:rPr lang="en-GB" sz="2800" b="1" dirty="0" err="1" smtClean="0">
                <a:solidFill>
                  <a:srgbClr val="000000"/>
                </a:solidFill>
              </a:rPr>
              <a:t>alternativas</a:t>
            </a:r>
            <a:r>
              <a:rPr lang="en-GB" sz="2800" b="1" dirty="0" smtClean="0">
                <a:solidFill>
                  <a:srgbClr val="000000"/>
                </a:solidFill>
              </a:rPr>
              <a:t> </a:t>
            </a:r>
            <a:endParaRPr lang="en-GB" sz="2800" b="1" dirty="0">
              <a:solidFill>
                <a:srgbClr val="000000"/>
              </a:solidFill>
            </a:endParaRPr>
          </a:p>
        </p:txBody>
      </p:sp>
    </p:spTree>
    <p:extLst>
      <p:ext uri="{BB962C8B-B14F-4D97-AF65-F5344CB8AC3E}">
        <p14:creationId xmlns:p14="http://schemas.microsoft.com/office/powerpoint/2010/main" val="2945207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077" y="155448"/>
            <a:ext cx="8616461" cy="1252728"/>
          </a:xfrm>
        </p:spPr>
        <p:txBody>
          <a:bodyPr>
            <a:normAutofit fontScale="90000"/>
          </a:bodyPr>
          <a:lstStyle/>
          <a:p>
            <a:pPr algn="ctr"/>
            <a:r>
              <a:rPr lang="en-GB" dirty="0" err="1" smtClean="0"/>
              <a:t>Instrumentos</a:t>
            </a:r>
            <a:r>
              <a:rPr lang="en-GB" dirty="0" smtClean="0"/>
              <a:t> de </a:t>
            </a:r>
            <a:r>
              <a:rPr lang="en-GB" dirty="0" err="1" smtClean="0"/>
              <a:t>Derechos</a:t>
            </a:r>
            <a:r>
              <a:rPr lang="en-GB" dirty="0" smtClean="0"/>
              <a:t> </a:t>
            </a:r>
            <a:r>
              <a:rPr lang="en-GB" dirty="0" err="1" smtClean="0"/>
              <a:t>Humanos</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38508751"/>
              </p:ext>
            </p:extLst>
          </p:nvPr>
        </p:nvGraphicFramePr>
        <p:xfrm>
          <a:off x="0" y="1463616"/>
          <a:ext cx="9144000" cy="5635155"/>
        </p:xfrm>
        <a:graphic>
          <a:graphicData uri="http://schemas.openxmlformats.org/drawingml/2006/table">
            <a:tbl>
              <a:tblPr firstRow="1" bandRow="1">
                <a:tableStyleId>{5C22544A-7EE6-4342-B048-85BDC9FD1C3A}</a:tableStyleId>
              </a:tblPr>
              <a:tblGrid>
                <a:gridCol w="5353538"/>
                <a:gridCol w="3790462"/>
              </a:tblGrid>
              <a:tr h="390278">
                <a:tc>
                  <a:txBody>
                    <a:bodyPr/>
                    <a:lstStyle/>
                    <a:p>
                      <a:r>
                        <a:rPr lang="es-ES_tradnl" b="1" noProof="0" dirty="0" smtClean="0">
                          <a:solidFill>
                            <a:srgbClr val="000000"/>
                          </a:solidFill>
                        </a:rPr>
                        <a:t>Pacto internacional de Derechos Civiles</a:t>
                      </a:r>
                      <a:r>
                        <a:rPr lang="es-ES_tradnl" b="1" baseline="0" noProof="0" dirty="0" smtClean="0">
                          <a:solidFill>
                            <a:srgbClr val="000000"/>
                          </a:solidFill>
                        </a:rPr>
                        <a:t> y Políticos</a:t>
                      </a:r>
                      <a:endParaRPr lang="es-ES_tradnl" b="1" noProof="0" dirty="0">
                        <a:solidFill>
                          <a:srgbClr val="000000"/>
                        </a:solidFill>
                      </a:endParaRPr>
                    </a:p>
                  </a:txBody>
                  <a:tcPr>
                    <a:solidFill>
                      <a:srgbClr val="FFFFFF"/>
                    </a:solidFill>
                  </a:tcPr>
                </a:tc>
                <a:tc>
                  <a:txBody>
                    <a:bodyPr/>
                    <a:lstStyle/>
                    <a:p>
                      <a:r>
                        <a:rPr lang="es-ES_tradnl" b="1" noProof="0" dirty="0" smtClean="0">
                          <a:solidFill>
                            <a:srgbClr val="000000"/>
                          </a:solidFill>
                        </a:rPr>
                        <a:t>Comité de Derechos Humanos</a:t>
                      </a:r>
                      <a:endParaRPr lang="es-ES_tradnl" b="1" noProof="0" dirty="0">
                        <a:solidFill>
                          <a:srgbClr val="000000"/>
                        </a:solidFill>
                      </a:endParaRPr>
                    </a:p>
                  </a:txBody>
                  <a:tcPr>
                    <a:solidFill>
                      <a:srgbClr val="FFFFFF"/>
                    </a:solidFill>
                  </a:tcPr>
                </a:tc>
              </a:tr>
              <a:tr h="673630">
                <a:tc>
                  <a:txBody>
                    <a:bodyPr/>
                    <a:lstStyle/>
                    <a:p>
                      <a:r>
                        <a:rPr lang="es-ES_tradnl" b="1" noProof="0" dirty="0" smtClean="0">
                          <a:solidFill>
                            <a:srgbClr val="000000"/>
                          </a:solidFill>
                        </a:rPr>
                        <a:t>Pacto Internacional de Derechos Económicos, Sociales y Culturales </a:t>
                      </a:r>
                      <a:endParaRPr lang="es-ES_tradnl" b="1" noProof="0" dirty="0">
                        <a:solidFill>
                          <a:srgbClr val="000000"/>
                        </a:solidFill>
                      </a:endParaRPr>
                    </a:p>
                  </a:txBody>
                  <a:tcPr>
                    <a:solidFill>
                      <a:schemeClr val="bg2"/>
                    </a:solidFill>
                  </a:tcPr>
                </a:tc>
                <a:tc>
                  <a:txBody>
                    <a:bodyPr/>
                    <a:lstStyle/>
                    <a:p>
                      <a:r>
                        <a:rPr lang="es-ES_tradnl" b="1" noProof="0" dirty="0" smtClean="0">
                          <a:solidFill>
                            <a:srgbClr val="000000"/>
                          </a:solidFill>
                        </a:rPr>
                        <a:t>Comité de Derechos Económicos, Sociales y Culturales </a:t>
                      </a:r>
                      <a:endParaRPr lang="es-ES_tradnl" b="1" noProof="0" dirty="0">
                        <a:solidFill>
                          <a:srgbClr val="000000"/>
                        </a:solidFill>
                      </a:endParaRPr>
                    </a:p>
                  </a:txBody>
                  <a:tcPr>
                    <a:solidFill>
                      <a:schemeClr val="bg2"/>
                    </a:solidFill>
                  </a:tcPr>
                </a:tc>
              </a:tr>
              <a:tr h="673630">
                <a:tc>
                  <a:txBody>
                    <a:bodyPr/>
                    <a:lstStyle/>
                    <a:p>
                      <a:r>
                        <a:rPr lang="es-ES_tradnl" b="1" noProof="0" dirty="0" smtClean="0">
                          <a:solidFill>
                            <a:srgbClr val="000000"/>
                          </a:solidFill>
                        </a:rPr>
                        <a:t>Convención Internacional sobre la Eliminación de todas las Formas de Discriminación Racial</a:t>
                      </a:r>
                      <a:endParaRPr lang="es-ES_tradnl" b="1" noProof="0" dirty="0">
                        <a:solidFill>
                          <a:srgbClr val="000000"/>
                        </a:solidFill>
                      </a:endParaRPr>
                    </a:p>
                  </a:txBody>
                  <a:tcPr>
                    <a:solidFill>
                      <a:srgbClr val="FFFFFF"/>
                    </a:solidFill>
                  </a:tcPr>
                </a:tc>
                <a:tc>
                  <a:txBody>
                    <a:bodyPr/>
                    <a:lstStyle/>
                    <a:p>
                      <a:r>
                        <a:rPr lang="es-ES_tradnl" b="1" noProof="0" smtClean="0">
                          <a:solidFill>
                            <a:srgbClr val="000000"/>
                          </a:solidFill>
                        </a:rPr>
                        <a:t>Comité para la Eliminación de la Discriminación Racial</a:t>
                      </a:r>
                      <a:endParaRPr lang="es-ES_tradnl" b="1" noProof="0">
                        <a:solidFill>
                          <a:srgbClr val="000000"/>
                        </a:solidFill>
                      </a:endParaRPr>
                    </a:p>
                  </a:txBody>
                  <a:tcPr>
                    <a:solidFill>
                      <a:srgbClr val="FFFFFF"/>
                    </a:solidFill>
                  </a:tcPr>
                </a:tc>
              </a:tr>
              <a:tr h="673630">
                <a:tc>
                  <a:txBody>
                    <a:bodyPr/>
                    <a:lstStyle/>
                    <a:p>
                      <a:r>
                        <a:rPr lang="es-ES_tradnl" b="1" noProof="0" dirty="0" smtClean="0">
                          <a:solidFill>
                            <a:srgbClr val="000000"/>
                          </a:solidFill>
                        </a:rPr>
                        <a:t>Convención sobre la Eliminación de todas las Formas de Discriminación contra la Mujer</a:t>
                      </a:r>
                      <a:endParaRPr lang="es-ES_tradnl" b="1" noProof="0" dirty="0">
                        <a:solidFill>
                          <a:srgbClr val="000000"/>
                        </a:solidFill>
                      </a:endParaRPr>
                    </a:p>
                  </a:txBody>
                  <a:tcPr>
                    <a:solidFill>
                      <a:srgbClr val="D4D4D6"/>
                    </a:solidFill>
                  </a:tcPr>
                </a:tc>
                <a:tc>
                  <a:txBody>
                    <a:bodyPr/>
                    <a:lstStyle/>
                    <a:p>
                      <a:r>
                        <a:rPr lang="es-ES_tradnl" b="1" noProof="0" dirty="0" smtClean="0">
                          <a:solidFill>
                            <a:srgbClr val="000000"/>
                          </a:solidFill>
                        </a:rPr>
                        <a:t>Comité para la Eliminación de la Discriminación contra la Mujer</a:t>
                      </a:r>
                      <a:endParaRPr lang="es-ES_tradnl" b="1" noProof="0" dirty="0">
                        <a:solidFill>
                          <a:srgbClr val="000000"/>
                        </a:solidFill>
                      </a:endParaRPr>
                    </a:p>
                  </a:txBody>
                  <a:tcPr>
                    <a:solidFill>
                      <a:srgbClr val="D4D4D6"/>
                    </a:solidFill>
                  </a:tcPr>
                </a:tc>
              </a:tr>
              <a:tr h="962328">
                <a:tc>
                  <a:txBody>
                    <a:bodyPr/>
                    <a:lstStyle/>
                    <a:p>
                      <a:r>
                        <a:rPr lang="es-ES_tradnl" b="1" noProof="0" smtClean="0">
                          <a:solidFill>
                            <a:srgbClr val="000000"/>
                          </a:solidFill>
                        </a:rPr>
                        <a:t>Convención Internacional sobre la Protección de los Derechos de todos los Trabajadores Migratorios y de sus Familiares</a:t>
                      </a:r>
                      <a:endParaRPr lang="es-ES_tradnl" b="1" noProof="0">
                        <a:solidFill>
                          <a:srgbClr val="000000"/>
                        </a:solidFill>
                      </a:endParaRPr>
                    </a:p>
                  </a:txBody>
                  <a:tcPr>
                    <a:solidFill>
                      <a:srgbClr val="FFFFFF"/>
                    </a:solidFill>
                  </a:tcPr>
                </a:tc>
                <a:tc>
                  <a:txBody>
                    <a:bodyPr/>
                    <a:lstStyle/>
                    <a:p>
                      <a:r>
                        <a:rPr lang="es-ES_tradnl" b="1" noProof="0" smtClean="0">
                          <a:solidFill>
                            <a:srgbClr val="000000"/>
                          </a:solidFill>
                        </a:rPr>
                        <a:t>Comité de Derechos de los Trabajadores Migrantes</a:t>
                      </a:r>
                      <a:endParaRPr lang="es-ES_tradnl" b="1" noProof="0">
                        <a:solidFill>
                          <a:srgbClr val="000000"/>
                        </a:solidFill>
                      </a:endParaRPr>
                    </a:p>
                  </a:txBody>
                  <a:tcPr>
                    <a:solidFill>
                      <a:srgbClr val="FFFFFF"/>
                    </a:solidFill>
                  </a:tcPr>
                </a:tc>
              </a:tr>
              <a:tr h="673630">
                <a:tc>
                  <a:txBody>
                    <a:bodyPr/>
                    <a:lstStyle/>
                    <a:p>
                      <a:r>
                        <a:rPr lang="es-ES_tradnl" b="1" noProof="0" dirty="0" smtClean="0">
                          <a:solidFill>
                            <a:srgbClr val="000000"/>
                          </a:solidFill>
                        </a:rPr>
                        <a:t>Convención Internacional sobre los</a:t>
                      </a:r>
                      <a:r>
                        <a:rPr lang="es-ES_tradnl" b="1" baseline="0" noProof="0" dirty="0" smtClean="0">
                          <a:solidFill>
                            <a:srgbClr val="000000"/>
                          </a:solidFill>
                        </a:rPr>
                        <a:t> Derechos de las personas con Discapacidad</a:t>
                      </a:r>
                      <a:endParaRPr lang="es-ES_tradnl" b="1" noProof="0" dirty="0">
                        <a:solidFill>
                          <a:srgbClr val="000000"/>
                        </a:solidFill>
                      </a:endParaRPr>
                    </a:p>
                  </a:txBody>
                  <a:tcPr>
                    <a:solidFill>
                      <a:srgbClr val="D4D4D6"/>
                    </a:solidFill>
                  </a:tcPr>
                </a:tc>
                <a:tc>
                  <a:txBody>
                    <a:bodyPr/>
                    <a:lstStyle/>
                    <a:p>
                      <a:r>
                        <a:rPr lang="es-ES_tradnl" b="1" noProof="0" dirty="0" smtClean="0">
                          <a:solidFill>
                            <a:srgbClr val="000000"/>
                          </a:solidFill>
                        </a:rPr>
                        <a:t>Comité de los Derechos de </a:t>
                      </a:r>
                      <a:r>
                        <a:rPr lang="es-ES_tradnl" b="1" baseline="0" noProof="0" dirty="0" smtClean="0">
                          <a:solidFill>
                            <a:srgbClr val="000000"/>
                          </a:solidFill>
                        </a:rPr>
                        <a:t>las personas con Discapacidad</a:t>
                      </a:r>
                      <a:endParaRPr lang="es-ES_tradnl" b="1" noProof="0" dirty="0">
                        <a:solidFill>
                          <a:srgbClr val="000000"/>
                        </a:solidFill>
                      </a:endParaRPr>
                    </a:p>
                  </a:txBody>
                  <a:tcPr>
                    <a:solidFill>
                      <a:srgbClr val="D4D4D6"/>
                    </a:solidFill>
                  </a:tcPr>
                </a:tc>
              </a:tr>
              <a:tr h="673630">
                <a:tc>
                  <a:txBody>
                    <a:bodyPr/>
                    <a:lstStyle/>
                    <a:p>
                      <a:r>
                        <a:rPr lang="es-ES_tradnl" b="1" noProof="0" smtClean="0">
                          <a:solidFill>
                            <a:srgbClr val="000000"/>
                          </a:solidFill>
                        </a:rPr>
                        <a:t>Pacto de San José, numeral 5</a:t>
                      </a:r>
                      <a:endParaRPr lang="es-ES_tradnl" b="1" noProof="0">
                        <a:solidFill>
                          <a:srgbClr val="000000"/>
                        </a:solidFill>
                      </a:endParaRPr>
                    </a:p>
                  </a:txBody>
                  <a:tcPr>
                    <a:solidFill>
                      <a:srgbClr val="FFFFFF"/>
                    </a:solidFill>
                  </a:tcPr>
                </a:tc>
                <a:tc>
                  <a:txBody>
                    <a:bodyPr/>
                    <a:lstStyle/>
                    <a:p>
                      <a:r>
                        <a:rPr lang="es-ES_tradnl" b="1" noProof="0" smtClean="0">
                          <a:solidFill>
                            <a:srgbClr val="000000"/>
                          </a:solidFill>
                        </a:rPr>
                        <a:t>Comisión Interamericana de Derechos Humanos</a:t>
                      </a:r>
                      <a:endParaRPr lang="es-ES_tradnl" b="1" noProof="0">
                        <a:solidFill>
                          <a:srgbClr val="000000"/>
                        </a:solidFill>
                      </a:endParaRPr>
                    </a:p>
                  </a:txBody>
                  <a:tcPr>
                    <a:solidFill>
                      <a:srgbClr val="FFFFFF"/>
                    </a:solidFill>
                  </a:tcPr>
                </a:tc>
              </a:tr>
              <a:tr h="673630">
                <a:tc>
                  <a:txBody>
                    <a:bodyPr/>
                    <a:lstStyle/>
                    <a:p>
                      <a:r>
                        <a:rPr lang="es-ES_tradnl" b="1" noProof="0" dirty="0" smtClean="0">
                          <a:solidFill>
                            <a:srgbClr val="000000"/>
                          </a:solidFill>
                        </a:rPr>
                        <a:t>Convenio Europeo de Derechos Humanos</a:t>
                      </a:r>
                    </a:p>
                    <a:p>
                      <a:r>
                        <a:rPr lang="es-ES_tradnl" b="1" noProof="0" dirty="0" smtClean="0">
                          <a:solidFill>
                            <a:srgbClr val="000000"/>
                          </a:solidFill>
                        </a:rPr>
                        <a:t>Protocolo </a:t>
                      </a:r>
                      <a:r>
                        <a:rPr lang="es-ES_tradnl" b="1" noProof="0" dirty="0" err="1" smtClean="0">
                          <a:solidFill>
                            <a:srgbClr val="000000"/>
                          </a:solidFill>
                        </a:rPr>
                        <a:t>Adicioanla</a:t>
                      </a:r>
                      <a:r>
                        <a:rPr lang="es-ES_tradnl" b="1" noProof="0" dirty="0" smtClean="0">
                          <a:solidFill>
                            <a:srgbClr val="000000"/>
                          </a:solidFill>
                        </a:rPr>
                        <a:t> al Convenio sobre </a:t>
                      </a:r>
                      <a:r>
                        <a:rPr lang="es-ES_tradnl" b="1" noProof="0" dirty="0" err="1" smtClean="0">
                          <a:solidFill>
                            <a:srgbClr val="000000"/>
                          </a:solidFill>
                        </a:rPr>
                        <a:t>Ciberdelincencia</a:t>
                      </a:r>
                      <a:endParaRPr lang="es-ES_tradnl" b="1" noProof="0" dirty="0">
                        <a:solidFill>
                          <a:srgbClr val="000000"/>
                        </a:solidFill>
                      </a:endParaRPr>
                    </a:p>
                  </a:txBody>
                  <a:tcPr>
                    <a:solidFill>
                      <a:srgbClr val="D4D4D6"/>
                    </a:solidFill>
                  </a:tcPr>
                </a:tc>
                <a:tc>
                  <a:txBody>
                    <a:bodyPr/>
                    <a:lstStyle/>
                    <a:p>
                      <a:r>
                        <a:rPr lang="es-ES_tradnl" b="1" noProof="0" dirty="0" smtClean="0">
                          <a:solidFill>
                            <a:srgbClr val="000000"/>
                          </a:solidFill>
                        </a:rPr>
                        <a:t>Tribunal Europeo de Derechos Humanos</a:t>
                      </a:r>
                      <a:endParaRPr lang="es-ES_tradnl" b="1" noProof="0" dirty="0">
                        <a:solidFill>
                          <a:srgbClr val="000000"/>
                        </a:solidFill>
                      </a:endParaRPr>
                    </a:p>
                  </a:txBody>
                  <a:tcPr>
                    <a:solidFill>
                      <a:srgbClr val="D4D4D6"/>
                    </a:solidFill>
                  </a:tcPr>
                </a:tc>
              </a:tr>
            </a:tbl>
          </a:graphicData>
        </a:graphic>
      </p:graphicFrame>
    </p:spTree>
    <p:extLst>
      <p:ext uri="{BB962C8B-B14F-4D97-AF65-F5344CB8AC3E}">
        <p14:creationId xmlns:p14="http://schemas.microsoft.com/office/powerpoint/2010/main" val="315146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Política</a:t>
            </a:r>
            <a:r>
              <a:rPr lang="en-GB" dirty="0" smtClean="0"/>
              <a:t> </a:t>
            </a:r>
            <a:r>
              <a:rPr lang="en-GB" dirty="0" err="1" smtClean="0"/>
              <a:t>pública</a:t>
            </a:r>
            <a:endParaRPr lang="en-GB" dirty="0"/>
          </a:p>
        </p:txBody>
      </p:sp>
      <p:sp>
        <p:nvSpPr>
          <p:cNvPr id="3" name="Marcador de contenido 2"/>
          <p:cNvSpPr>
            <a:spLocks noGrp="1"/>
          </p:cNvSpPr>
          <p:nvPr>
            <p:ph idx="1"/>
          </p:nvPr>
        </p:nvSpPr>
        <p:spPr>
          <a:xfrm>
            <a:off x="457200" y="1656575"/>
            <a:ext cx="8229600" cy="4375208"/>
          </a:xfrm>
          <a:solidFill>
            <a:srgbClr val="FFFFFF"/>
          </a:solidFill>
          <a:ln>
            <a:solidFill>
              <a:srgbClr val="FF6600"/>
            </a:solidFill>
          </a:ln>
        </p:spPr>
        <p:txBody>
          <a:bodyPr>
            <a:normAutofit/>
          </a:bodyPr>
          <a:lstStyle/>
          <a:p>
            <a:r>
              <a:rPr lang="es-ES_tradnl" b="1" dirty="0" smtClean="0"/>
              <a:t>“Rechazar el odio” = liderazgo moral en la oposición a las formas públicas de división y odio</a:t>
            </a:r>
          </a:p>
          <a:p>
            <a:endParaRPr lang="es-ES_tradnl" sz="800" b="1" dirty="0" smtClean="0"/>
          </a:p>
          <a:p>
            <a:r>
              <a:rPr lang="es-ES_tradnl" b="1" dirty="0" smtClean="0"/>
              <a:t>“Desarmar el odio” = uso de influencia con </a:t>
            </a:r>
            <a:r>
              <a:rPr lang="es-ES_tradnl" b="1" dirty="0" err="1" smtClean="0"/>
              <a:t>politicos</a:t>
            </a:r>
            <a:r>
              <a:rPr lang="es-ES_tradnl" b="1" dirty="0" smtClean="0"/>
              <a:t> para prohibir las armas de asalto</a:t>
            </a:r>
          </a:p>
          <a:p>
            <a:endParaRPr lang="es-ES_tradnl" sz="800" b="1" dirty="0" smtClean="0"/>
          </a:p>
          <a:p>
            <a:r>
              <a:rPr lang="es-ES_tradnl" b="1" dirty="0" smtClean="0"/>
              <a:t>“Investigar”   el impacto del odio sobre todos los aspectos de la vida y sobre la salud</a:t>
            </a:r>
            <a:endParaRPr lang="es-ES_tradnl" b="1" dirty="0"/>
          </a:p>
        </p:txBody>
      </p:sp>
      <p:sp>
        <p:nvSpPr>
          <p:cNvPr id="4" name="CuadroTexto 3"/>
          <p:cNvSpPr txBox="1"/>
          <p:nvPr/>
        </p:nvSpPr>
        <p:spPr>
          <a:xfrm>
            <a:off x="0" y="6031783"/>
            <a:ext cx="9144000" cy="830997"/>
          </a:xfrm>
          <a:prstGeom prst="rect">
            <a:avLst/>
          </a:prstGeom>
          <a:noFill/>
        </p:spPr>
        <p:txBody>
          <a:bodyPr wrap="square" rtlCol="0">
            <a:spAutoFit/>
          </a:bodyPr>
          <a:lstStyle/>
          <a:p>
            <a:r>
              <a:rPr lang="es-ES" sz="1600" u="sng" dirty="0" smtClean="0">
                <a:hlinkClick r:id="rId2"/>
              </a:rPr>
              <a:t>Pies, Tufts University https</a:t>
            </a:r>
            <a:r>
              <a:rPr lang="es-ES" sz="1600" u="sng" dirty="0">
                <a:hlinkClick r:id="rId2"/>
              </a:rPr>
              <a:t>://theconversation.com/why-bigotry-is-a-public-health-problem-107187</a:t>
            </a:r>
            <a:r>
              <a:rPr lang="es-ES" sz="1600" dirty="0"/>
              <a:t> </a:t>
            </a:r>
            <a:endParaRPr lang="es-ES" sz="1600" dirty="0" smtClean="0"/>
          </a:p>
          <a:p>
            <a:r>
              <a:rPr lang="es-ES_tradnl" sz="1600" b="1" dirty="0" err="1" smtClean="0"/>
              <a:t>Abuelaish</a:t>
            </a:r>
            <a:r>
              <a:rPr lang="es-ES_tradnl" sz="1600" b="1" dirty="0" smtClean="0"/>
              <a:t> &amp; </a:t>
            </a:r>
            <a:r>
              <a:rPr lang="es-ES_tradnl" sz="1600" b="1" dirty="0" err="1" smtClean="0"/>
              <a:t>Arya</a:t>
            </a:r>
            <a:r>
              <a:rPr lang="ru-RU" sz="1600" b="1" dirty="0" err="1" smtClean="0"/>
              <a:t>Health</a:t>
            </a:r>
            <a:r>
              <a:rPr lang="ru-RU" sz="1600" dirty="0" err="1" smtClean="0"/>
              <a:t>https</a:t>
            </a:r>
            <a:r>
              <a:rPr lang="ru-RU" sz="1600" dirty="0"/>
              <a:t>://</a:t>
            </a:r>
            <a:r>
              <a:rPr lang="ru-RU" sz="1600" dirty="0" err="1"/>
              <a:t>www.tandfonline.com</a:t>
            </a:r>
            <a:r>
              <a:rPr lang="ru-RU" sz="1600" dirty="0"/>
              <a:t>/</a:t>
            </a:r>
            <a:r>
              <a:rPr lang="ru-RU" sz="1600" dirty="0" err="1"/>
              <a:t>doi</a:t>
            </a:r>
            <a:r>
              <a:rPr lang="ru-RU" sz="1600" dirty="0"/>
              <a:t>/</a:t>
            </a:r>
            <a:r>
              <a:rPr lang="ru-RU" sz="1600" dirty="0" err="1"/>
              <a:t>abs</a:t>
            </a:r>
            <a:r>
              <a:rPr lang="ru-RU" sz="1600" dirty="0"/>
              <a:t>/10.1080/13623699.2017.1326215?journalCode=fmcs20</a:t>
            </a:r>
            <a:r>
              <a:rPr lang="es-ES_tradnl" sz="1600" dirty="0"/>
              <a:t> </a:t>
            </a:r>
            <a:endParaRPr lang="en-GB" sz="1600" dirty="0"/>
          </a:p>
        </p:txBody>
      </p:sp>
    </p:spTree>
    <p:extLst>
      <p:ext uri="{BB962C8B-B14F-4D97-AF65-F5344CB8AC3E}">
        <p14:creationId xmlns:p14="http://schemas.microsoft.com/office/powerpoint/2010/main" val="3062346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Discurso</a:t>
            </a:r>
            <a:r>
              <a:rPr lang="en-GB" dirty="0" smtClean="0"/>
              <a:t> de </a:t>
            </a:r>
            <a:r>
              <a:rPr lang="en-GB" dirty="0" err="1" smtClean="0"/>
              <a:t>odio</a:t>
            </a:r>
            <a:endParaRPr lang="en-GB" dirty="0"/>
          </a:p>
        </p:txBody>
      </p:sp>
      <p:sp>
        <p:nvSpPr>
          <p:cNvPr id="4" name="Rectángulo redondeado 3"/>
          <p:cNvSpPr/>
          <p:nvPr/>
        </p:nvSpPr>
        <p:spPr>
          <a:xfrm>
            <a:off x="605691" y="1563078"/>
            <a:ext cx="8081109"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tabLst>
                <a:tab pos="2871788" algn="l"/>
              </a:tabLst>
            </a:pPr>
            <a:r>
              <a:rPr lang="es-ES_tradnl" sz="2800" b="1" dirty="0" smtClean="0">
                <a:solidFill>
                  <a:srgbClr val="000000"/>
                </a:solidFill>
              </a:rPr>
              <a:t>Discriminación hacia otras personas percibidas como diferentes</a:t>
            </a:r>
            <a:endParaRPr lang="es-ES_tradnl" sz="2800" b="1" dirty="0">
              <a:solidFill>
                <a:srgbClr val="000000"/>
              </a:solidFill>
            </a:endParaRPr>
          </a:p>
        </p:txBody>
      </p:sp>
      <p:sp>
        <p:nvSpPr>
          <p:cNvPr id="5" name="Rectángulo redondeado 4"/>
          <p:cNvSpPr/>
          <p:nvPr/>
        </p:nvSpPr>
        <p:spPr>
          <a:xfrm>
            <a:off x="605690" y="2696308"/>
            <a:ext cx="8081110" cy="392722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es-ES_tradnl" sz="2800" b="1" dirty="0" smtClean="0">
                <a:solidFill>
                  <a:srgbClr val="000000"/>
                </a:solidFill>
              </a:rPr>
              <a:t>Defensa, promoción o instigación del odio, humillación y menosprecio de una persona o grupo, acoso, descrédito, difusión de estereotipos negativos, estigmatización o amenazas y justificación de estas manifestaciones basada en características personales o estado.</a:t>
            </a:r>
          </a:p>
          <a:p>
            <a:r>
              <a:rPr lang="es-ES_tradnl" sz="2000" dirty="0" smtClean="0">
                <a:solidFill>
                  <a:srgbClr val="000000"/>
                </a:solidFill>
              </a:rPr>
              <a:t>Comisión Europea contra el Racismo y la Intolerancia (ECRI), Concejo de Europa, Recomendación Nº 15, 2015</a:t>
            </a:r>
            <a:endParaRPr lang="es-ES_tradnl" sz="2000" dirty="0">
              <a:solidFill>
                <a:srgbClr val="000000"/>
              </a:solidFill>
            </a:endParaRPr>
          </a:p>
        </p:txBody>
      </p:sp>
    </p:spTree>
    <p:extLst>
      <p:ext uri="{BB962C8B-B14F-4D97-AF65-F5344CB8AC3E}">
        <p14:creationId xmlns:p14="http://schemas.microsoft.com/office/powerpoint/2010/main" val="79899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127952" y="0"/>
            <a:ext cx="4016048" cy="6858000"/>
          </a:xfrm>
          <a:prstGeom prst="rect">
            <a:avLst/>
          </a:prstGeom>
        </p:spPr>
      </p:pic>
      <p:sp>
        <p:nvSpPr>
          <p:cNvPr id="5" name="CuadroTexto 4"/>
          <p:cNvSpPr txBox="1"/>
          <p:nvPr/>
        </p:nvSpPr>
        <p:spPr>
          <a:xfrm>
            <a:off x="7679106" y="6486769"/>
            <a:ext cx="1358327" cy="369332"/>
          </a:xfrm>
          <a:prstGeom prst="rect">
            <a:avLst/>
          </a:prstGeom>
          <a:noFill/>
        </p:spPr>
        <p:txBody>
          <a:bodyPr wrap="none" rtlCol="0">
            <a:spAutoFit/>
          </a:bodyPr>
          <a:lstStyle/>
          <a:p>
            <a:r>
              <a:rPr lang="en-GB" b="1" dirty="0" smtClean="0">
                <a:solidFill>
                  <a:schemeClr val="bg1"/>
                </a:solidFill>
              </a:rPr>
              <a:t>Padre e </a:t>
            </a:r>
            <a:r>
              <a:rPr lang="en-GB" b="1" dirty="0" err="1" smtClean="0">
                <a:solidFill>
                  <a:schemeClr val="bg1"/>
                </a:solidFill>
              </a:rPr>
              <a:t>hijo</a:t>
            </a:r>
            <a:endParaRPr lang="en-GB" b="1" dirty="0">
              <a:solidFill>
                <a:schemeClr val="bg1"/>
              </a:solidFill>
            </a:endParaRPr>
          </a:p>
        </p:txBody>
      </p:sp>
      <p:pic>
        <p:nvPicPr>
          <p:cNvPr id="8" name="Imagen 7"/>
          <p:cNvPicPr>
            <a:picLocks noChangeAspect="1"/>
          </p:cNvPicPr>
          <p:nvPr/>
        </p:nvPicPr>
        <p:blipFill>
          <a:blip r:embed="rId3"/>
          <a:stretch>
            <a:fillRect/>
          </a:stretch>
        </p:blipFill>
        <p:spPr>
          <a:xfrm>
            <a:off x="1" y="3515888"/>
            <a:ext cx="5127952" cy="3361650"/>
          </a:xfrm>
          <a:prstGeom prst="rect">
            <a:avLst/>
          </a:prstGeom>
        </p:spPr>
      </p:pic>
      <p:pic>
        <p:nvPicPr>
          <p:cNvPr id="9" name="Imagen 8"/>
          <p:cNvPicPr>
            <a:picLocks noChangeAspect="1"/>
          </p:cNvPicPr>
          <p:nvPr/>
        </p:nvPicPr>
        <p:blipFill>
          <a:blip r:embed="rId4"/>
          <a:stretch>
            <a:fillRect/>
          </a:stretch>
        </p:blipFill>
        <p:spPr>
          <a:xfrm>
            <a:off x="0" y="1"/>
            <a:ext cx="5127952" cy="3515887"/>
          </a:xfrm>
          <a:prstGeom prst="rect">
            <a:avLst/>
          </a:prstGeom>
        </p:spPr>
      </p:pic>
    </p:spTree>
    <p:extLst>
      <p:ext uri="{BB962C8B-B14F-4D97-AF65-F5344CB8AC3E}">
        <p14:creationId xmlns:p14="http://schemas.microsoft.com/office/powerpoint/2010/main" val="1898706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17540654"/>
              </p:ext>
            </p:extLst>
          </p:nvPr>
        </p:nvGraphicFramePr>
        <p:xfrm>
          <a:off x="0" y="117230"/>
          <a:ext cx="9144000" cy="6740769"/>
        </p:xfrm>
        <a:graphic>
          <a:graphicData uri="http://schemas.openxmlformats.org/drawingml/2006/table">
            <a:tbl>
              <a:tblPr firstRow="1" bandRow="1">
                <a:tableStyleId>{5C22544A-7EE6-4342-B048-85BDC9FD1C3A}</a:tableStyleId>
              </a:tblPr>
              <a:tblGrid>
                <a:gridCol w="2972740"/>
                <a:gridCol w="6171260"/>
              </a:tblGrid>
              <a:tr h="1166631">
                <a:tc>
                  <a:txBody>
                    <a:bodyPr/>
                    <a:lstStyle/>
                    <a:p>
                      <a:pPr algn="ctr"/>
                      <a:r>
                        <a:rPr lang="es-ES_tradnl" sz="2800" b="1" noProof="0" smtClean="0">
                          <a:solidFill>
                            <a:srgbClr val="000000"/>
                          </a:solidFill>
                        </a:rPr>
                        <a:t>Formas de</a:t>
                      </a:r>
                      <a:r>
                        <a:rPr lang="es-ES_tradnl" sz="2800" b="1" baseline="0" noProof="0" smtClean="0">
                          <a:solidFill>
                            <a:srgbClr val="000000"/>
                          </a:solidFill>
                        </a:rPr>
                        <a:t> prejuicios</a:t>
                      </a:r>
                      <a:endParaRPr lang="es-ES_tradnl" sz="2800" b="1" noProof="0">
                        <a:solidFill>
                          <a:srgbClr val="000000"/>
                        </a:solidFill>
                      </a:endParaRPr>
                    </a:p>
                  </a:txBody>
                  <a:tcPr>
                    <a:solidFill>
                      <a:schemeClr val="bg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800" b="1" noProof="0" smtClean="0">
                          <a:solidFill>
                            <a:srgbClr val="000000"/>
                          </a:solidFill>
                        </a:rPr>
                        <a:t>Indicadores</a:t>
                      </a:r>
                    </a:p>
                  </a:txBody>
                  <a:tcPr>
                    <a:solidFill>
                      <a:schemeClr val="bg2">
                        <a:lumMod val="75000"/>
                      </a:schemeClr>
                    </a:solidFill>
                  </a:tcPr>
                </a:tc>
              </a:tr>
              <a:tr h="1048583">
                <a:tc>
                  <a:txBody>
                    <a:bodyPr/>
                    <a:lstStyle/>
                    <a:p>
                      <a:r>
                        <a:rPr lang="es-ES_tradnl" sz="2800" b="1" noProof="0" smtClean="0">
                          <a:solidFill>
                            <a:srgbClr val="000000"/>
                          </a:solidFill>
                        </a:rPr>
                        <a:t>Aparafobia</a:t>
                      </a:r>
                      <a:endParaRPr lang="es-ES_tradnl" sz="2800" b="1" noProof="0">
                        <a:solidFill>
                          <a:srgbClr val="000000"/>
                        </a:solidFill>
                      </a:endParaRPr>
                    </a:p>
                  </a:txBody>
                  <a:tcPr>
                    <a:solidFill>
                      <a:srgbClr val="FFFFFF"/>
                    </a:solidFill>
                  </a:tcPr>
                </a:tc>
                <a:tc>
                  <a:txBody>
                    <a:bodyPr/>
                    <a:lstStyle/>
                    <a:p>
                      <a:r>
                        <a:rPr lang="es-ES_tradnl" sz="2800" b="1" noProof="0" smtClean="0">
                          <a:solidFill>
                            <a:srgbClr val="000000"/>
                          </a:solidFill>
                        </a:rPr>
                        <a:t>Índice</a:t>
                      </a:r>
                      <a:r>
                        <a:rPr lang="es-ES_tradnl" sz="2800" b="1" baseline="0" noProof="0" smtClean="0">
                          <a:solidFill>
                            <a:srgbClr val="000000"/>
                          </a:solidFill>
                        </a:rPr>
                        <a:t> multidimensional de pobreza</a:t>
                      </a:r>
                      <a:endParaRPr lang="es-ES_tradnl" sz="2800" b="1" noProof="0">
                        <a:solidFill>
                          <a:srgbClr val="000000"/>
                        </a:solidFill>
                      </a:endParaRPr>
                    </a:p>
                  </a:txBody>
                  <a:tcPr>
                    <a:solidFill>
                      <a:srgbClr val="FFFFFF"/>
                    </a:solidFill>
                  </a:tcPr>
                </a:tc>
              </a:tr>
              <a:tr h="10485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Racismo</a:t>
                      </a: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Etnocentrismo, ideología</a:t>
                      </a:r>
                    </a:p>
                  </a:txBody>
                  <a:tcPr>
                    <a:solidFill>
                      <a:schemeClr val="bg2">
                        <a:lumMod val="90000"/>
                      </a:schemeClr>
                    </a:solidFill>
                  </a:tcPr>
                </a:tc>
              </a:tr>
              <a:tr h="582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Sexismo</a:t>
                      </a:r>
                    </a:p>
                  </a:txBody>
                  <a:tcP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Acoso, desigualdad laboral, </a:t>
                      </a:r>
                      <a:r>
                        <a:rPr lang="es-ES_tradnl" sz="2800" b="1" noProof="0" dirty="0" err="1" smtClean="0">
                          <a:solidFill>
                            <a:srgbClr val="000000"/>
                          </a:solidFill>
                        </a:rPr>
                        <a:t>femicidios</a:t>
                      </a:r>
                      <a:endParaRPr lang="es-ES_tradnl" sz="2800" b="1" noProof="0" dirty="0" smtClean="0">
                        <a:solidFill>
                          <a:srgbClr val="000000"/>
                        </a:solidFill>
                      </a:endParaRPr>
                    </a:p>
                  </a:txBody>
                  <a:tcPr>
                    <a:solidFill>
                      <a:srgbClr val="FFFFFF"/>
                    </a:solidFill>
                  </a:tcPr>
                </a:tc>
              </a:tr>
              <a:tr h="9853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err="1" smtClean="0">
                          <a:solidFill>
                            <a:srgbClr val="000000"/>
                          </a:solidFill>
                        </a:rPr>
                        <a:t>Fundamen-talismo</a:t>
                      </a:r>
                      <a:endParaRPr lang="es-ES_tradnl" sz="2800" b="1" noProof="0" dirty="0" smtClean="0">
                        <a:solidFill>
                          <a:srgbClr val="000000"/>
                        </a:solidFill>
                      </a:endParaRPr>
                    </a:p>
                  </a:txBody>
                  <a:tcPr>
                    <a:solidFill>
                      <a:srgbClr val="BEBEC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Intransigencia</a:t>
                      </a:r>
                      <a:r>
                        <a:rPr lang="es-ES_tradnl" sz="2800" b="1" baseline="0" noProof="0" dirty="0" smtClean="0">
                          <a:solidFill>
                            <a:srgbClr val="000000"/>
                          </a:solidFill>
                        </a:rPr>
                        <a:t> doctrinal</a:t>
                      </a:r>
                      <a:r>
                        <a:rPr lang="es-ES_tradnl" sz="2800" b="1" noProof="0" dirty="0" smtClean="0">
                          <a:solidFill>
                            <a:srgbClr val="000000"/>
                          </a:solidFill>
                        </a:rPr>
                        <a:t>, obediencia al </a:t>
                      </a:r>
                      <a:r>
                        <a:rPr lang="es-ES_tradnl" sz="2800" b="1" noProof="0" dirty="0" err="1" smtClean="0">
                          <a:solidFill>
                            <a:srgbClr val="000000"/>
                          </a:solidFill>
                        </a:rPr>
                        <a:t>lider</a:t>
                      </a:r>
                      <a:endParaRPr lang="es-ES_tradnl" sz="2800" b="1" noProof="0" dirty="0" smtClean="0">
                        <a:solidFill>
                          <a:srgbClr val="000000"/>
                        </a:solidFill>
                      </a:endParaRPr>
                    </a:p>
                  </a:txBody>
                  <a:tcPr>
                    <a:solidFill>
                      <a:srgbClr val="BEBEC1"/>
                    </a:solidFill>
                  </a:tcPr>
                </a:tc>
              </a:tr>
              <a:tr h="582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Pedofobia</a:t>
                      </a:r>
                    </a:p>
                  </a:txBody>
                  <a:tcPr>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Índices de maltrato infantil</a:t>
                      </a:r>
                    </a:p>
                  </a:txBody>
                  <a:tcPr>
                    <a:solidFill>
                      <a:srgbClr val="FFFFFF"/>
                    </a:solidFill>
                  </a:tcPr>
                </a:tc>
              </a:tr>
              <a:tr h="7439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Homofobia</a:t>
                      </a:r>
                    </a:p>
                  </a:txBody>
                  <a:tcPr>
                    <a:solidFill>
                      <a:srgbClr val="BEBEC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Exclusión laboral</a:t>
                      </a:r>
                    </a:p>
                  </a:txBody>
                  <a:tcPr>
                    <a:solidFill>
                      <a:srgbClr val="BEBEC1"/>
                    </a:solidFill>
                  </a:tcPr>
                </a:tc>
              </a:tr>
              <a:tr h="582546">
                <a:tc>
                  <a:txBody>
                    <a:bodyPr/>
                    <a:lstStyle/>
                    <a:p>
                      <a:r>
                        <a:rPr lang="es-ES_tradnl" sz="2800" b="1" noProof="0" smtClean="0">
                          <a:solidFill>
                            <a:srgbClr val="000000"/>
                          </a:solidFill>
                        </a:rPr>
                        <a:t>Transfobia</a:t>
                      </a:r>
                      <a:endParaRPr lang="es-ES_tradnl" sz="2800" b="1" noProof="0">
                        <a:solidFill>
                          <a:srgbClr val="000000"/>
                        </a:solidFill>
                      </a:endParaRPr>
                    </a:p>
                  </a:txBody>
                  <a:tcPr>
                    <a:solidFill>
                      <a:srgbClr val="FFFFFF"/>
                    </a:solidFill>
                  </a:tcPr>
                </a:tc>
                <a:tc>
                  <a:txBody>
                    <a:bodyPr/>
                    <a:lstStyle/>
                    <a:p>
                      <a:r>
                        <a:rPr lang="es-ES_tradnl" sz="2800" b="1" noProof="0" dirty="0" smtClean="0">
                          <a:solidFill>
                            <a:srgbClr val="000000"/>
                          </a:solidFill>
                        </a:rPr>
                        <a:t>Índices de desigualdad y violencia</a:t>
                      </a:r>
                      <a:endParaRPr lang="es-ES_tradnl" sz="2800" b="1" noProof="0" dirty="0">
                        <a:solidFill>
                          <a:srgbClr val="000000"/>
                        </a:solidFill>
                      </a:endParaRPr>
                    </a:p>
                  </a:txBody>
                  <a:tcPr>
                    <a:solidFill>
                      <a:srgbClr val="FFFFFF"/>
                    </a:solidFill>
                  </a:tcPr>
                </a:tc>
              </a:tr>
            </a:tbl>
          </a:graphicData>
        </a:graphic>
      </p:graphicFrame>
    </p:spTree>
    <p:extLst>
      <p:ext uri="{BB962C8B-B14F-4D97-AF65-F5344CB8AC3E}">
        <p14:creationId xmlns:p14="http://schemas.microsoft.com/office/powerpoint/2010/main" val="41419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Iceberg del </a:t>
            </a:r>
            <a:r>
              <a:rPr lang="en-GB" dirty="0" err="1" smtClean="0"/>
              <a:t>odio</a:t>
            </a:r>
            <a:endParaRPr lang="en-GB" dirty="0"/>
          </a:p>
        </p:txBody>
      </p:sp>
      <p:sp>
        <p:nvSpPr>
          <p:cNvPr id="4" name="CuadroTexto 3"/>
          <p:cNvSpPr txBox="1"/>
          <p:nvPr/>
        </p:nvSpPr>
        <p:spPr>
          <a:xfrm>
            <a:off x="0" y="6519446"/>
            <a:ext cx="8520281" cy="338554"/>
          </a:xfrm>
          <a:prstGeom prst="rect">
            <a:avLst/>
          </a:prstGeom>
          <a:noFill/>
        </p:spPr>
        <p:txBody>
          <a:bodyPr wrap="none" rtlCol="0">
            <a:spAutoFit/>
          </a:bodyPr>
          <a:lstStyle/>
          <a:p>
            <a:r>
              <a:rPr lang="es-ES" sz="1600" dirty="0"/>
              <a:t>SOS </a:t>
            </a:r>
            <a:r>
              <a:rPr lang="es-ES" sz="1600" dirty="0" err="1"/>
              <a:t>Racisme</a:t>
            </a:r>
            <a:r>
              <a:rPr lang="es-ES" sz="1600" dirty="0"/>
              <a:t> </a:t>
            </a:r>
            <a:r>
              <a:rPr lang="es-ES" sz="1600" dirty="0" smtClean="0"/>
              <a:t>Catalunya,  </a:t>
            </a:r>
            <a:r>
              <a:rPr lang="es-ES" sz="1600" dirty="0" err="1"/>
              <a:t>Institut</a:t>
            </a:r>
            <a:r>
              <a:rPr lang="es-ES" sz="1600" dirty="0"/>
              <a:t> de </a:t>
            </a:r>
            <a:r>
              <a:rPr lang="es-ES" sz="1600" dirty="0" err="1"/>
              <a:t>Drets</a:t>
            </a:r>
            <a:r>
              <a:rPr lang="es-ES" sz="1600" dirty="0"/>
              <a:t> </a:t>
            </a:r>
            <a:r>
              <a:rPr lang="es-ES" sz="1600" dirty="0" err="1"/>
              <a:t>Humans</a:t>
            </a:r>
            <a:r>
              <a:rPr lang="es-ES" sz="1600" dirty="0"/>
              <a:t> de Catalunya, </a:t>
            </a:r>
            <a:r>
              <a:rPr lang="es-ES" sz="1600" dirty="0" smtClean="0"/>
              <a:t>Ayuntamiento </a:t>
            </a:r>
            <a:r>
              <a:rPr lang="es-ES" sz="1600" dirty="0"/>
              <a:t>de </a:t>
            </a:r>
            <a:r>
              <a:rPr lang="es-ES" sz="1600" dirty="0" smtClean="0"/>
              <a:t>Barcelona, 2017 </a:t>
            </a:r>
            <a:endParaRPr lang="es-ES" sz="1600" dirty="0"/>
          </a:p>
        </p:txBody>
      </p:sp>
      <p:sp>
        <p:nvSpPr>
          <p:cNvPr id="5" name="Triángulo isósceles 4"/>
          <p:cNvSpPr/>
          <p:nvPr/>
        </p:nvSpPr>
        <p:spPr>
          <a:xfrm>
            <a:off x="3729160" y="1408176"/>
            <a:ext cx="2680964" cy="4719177"/>
          </a:xfrm>
          <a:prstGeom prst="triangle">
            <a:avLst>
              <a:gd name="adj" fmla="val 4442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200" b="1" dirty="0" smtClean="0">
                <a:solidFill>
                  <a:srgbClr val="000000"/>
                </a:solidFill>
              </a:rPr>
              <a:t>ODIO</a:t>
            </a:r>
            <a:endParaRPr lang="en-GB" sz="3200" b="1" dirty="0">
              <a:solidFill>
                <a:srgbClr val="000000"/>
              </a:solidFill>
            </a:endParaRPr>
          </a:p>
        </p:txBody>
      </p:sp>
      <p:sp>
        <p:nvSpPr>
          <p:cNvPr id="6" name="Rectángulo redondeado 5"/>
          <p:cNvSpPr/>
          <p:nvPr/>
        </p:nvSpPr>
        <p:spPr>
          <a:xfrm>
            <a:off x="6410124" y="1538221"/>
            <a:ext cx="2276676" cy="1573158"/>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chemeClr val="tx1"/>
                </a:solidFill>
              </a:rPr>
              <a:t>Visibles</a:t>
            </a:r>
            <a:endParaRPr lang="en-GB" sz="2800" b="1" dirty="0">
              <a:solidFill>
                <a:schemeClr val="tx1"/>
              </a:solidFill>
            </a:endParaRPr>
          </a:p>
        </p:txBody>
      </p:sp>
      <p:sp>
        <p:nvSpPr>
          <p:cNvPr id="7" name="Rectángulo redondeado 6"/>
          <p:cNvSpPr/>
          <p:nvPr/>
        </p:nvSpPr>
        <p:spPr>
          <a:xfrm>
            <a:off x="6410123" y="3311929"/>
            <a:ext cx="2597107" cy="2815424"/>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Invisibilizados</a:t>
            </a:r>
            <a:endParaRPr lang="en-GB" sz="2800" b="1" dirty="0">
              <a:solidFill>
                <a:srgbClr val="000000"/>
              </a:solidFill>
            </a:endParaRPr>
          </a:p>
        </p:txBody>
      </p:sp>
      <p:sp>
        <p:nvSpPr>
          <p:cNvPr id="8" name="Rectángulo redondeado 7"/>
          <p:cNvSpPr/>
          <p:nvPr/>
        </p:nvSpPr>
        <p:spPr>
          <a:xfrm>
            <a:off x="457200" y="1538221"/>
            <a:ext cx="3265535" cy="658758"/>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Violencia</a:t>
            </a:r>
            <a:r>
              <a:rPr lang="en-GB" sz="2800" b="1" dirty="0" smtClean="0">
                <a:solidFill>
                  <a:srgbClr val="000000"/>
                </a:solidFill>
              </a:rPr>
              <a:t> </a:t>
            </a:r>
            <a:r>
              <a:rPr lang="en-GB" sz="2800" b="1" dirty="0" err="1" smtClean="0">
                <a:solidFill>
                  <a:srgbClr val="000000"/>
                </a:solidFill>
              </a:rPr>
              <a:t>física</a:t>
            </a:r>
            <a:r>
              <a:rPr lang="en-GB" sz="2800" b="1" dirty="0" smtClean="0">
                <a:solidFill>
                  <a:srgbClr val="000000"/>
                </a:solidFill>
              </a:rPr>
              <a:t> VF</a:t>
            </a:r>
            <a:endParaRPr lang="en-GB" sz="2800" b="1" dirty="0">
              <a:solidFill>
                <a:srgbClr val="000000"/>
              </a:solidFill>
            </a:endParaRPr>
          </a:p>
        </p:txBody>
      </p:sp>
      <p:sp>
        <p:nvSpPr>
          <p:cNvPr id="9" name="Rectángulo redondeado 8"/>
          <p:cNvSpPr/>
          <p:nvPr/>
        </p:nvSpPr>
        <p:spPr>
          <a:xfrm>
            <a:off x="420537" y="4226329"/>
            <a:ext cx="3302197"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Prejuicios</a:t>
            </a:r>
            <a:r>
              <a:rPr lang="en-GB" sz="2800" b="1" dirty="0" smtClean="0">
                <a:solidFill>
                  <a:srgbClr val="000000"/>
                </a:solidFill>
              </a:rPr>
              <a:t> P</a:t>
            </a:r>
            <a:endParaRPr lang="en-GB" sz="2800" b="1" dirty="0">
              <a:solidFill>
                <a:srgbClr val="000000"/>
              </a:solidFill>
            </a:endParaRPr>
          </a:p>
        </p:txBody>
      </p:sp>
      <p:sp>
        <p:nvSpPr>
          <p:cNvPr id="10" name="Rectángulo redondeado 9"/>
          <p:cNvSpPr/>
          <p:nvPr/>
        </p:nvSpPr>
        <p:spPr>
          <a:xfrm>
            <a:off x="420538" y="3311929"/>
            <a:ext cx="3302197"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Discriminación</a:t>
            </a:r>
            <a:r>
              <a:rPr lang="en-GB" sz="2800" b="1" dirty="0" smtClean="0">
                <a:solidFill>
                  <a:srgbClr val="000000"/>
                </a:solidFill>
              </a:rPr>
              <a:t> D</a:t>
            </a:r>
            <a:endParaRPr lang="en-GB" sz="2800" b="1" dirty="0">
              <a:solidFill>
                <a:srgbClr val="000000"/>
              </a:solidFill>
            </a:endParaRPr>
          </a:p>
        </p:txBody>
      </p:sp>
      <p:sp>
        <p:nvSpPr>
          <p:cNvPr id="11" name="Rectángulo redondeado 10"/>
          <p:cNvSpPr/>
          <p:nvPr/>
        </p:nvSpPr>
        <p:spPr>
          <a:xfrm>
            <a:off x="457200" y="5140729"/>
            <a:ext cx="3302197"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Estereotipos</a:t>
            </a:r>
            <a:r>
              <a:rPr lang="en-GB" sz="2800" b="1" dirty="0" smtClean="0">
                <a:solidFill>
                  <a:srgbClr val="000000"/>
                </a:solidFill>
              </a:rPr>
              <a:t> E</a:t>
            </a:r>
            <a:endParaRPr lang="en-GB" sz="2800" b="1" dirty="0">
              <a:solidFill>
                <a:srgbClr val="000000"/>
              </a:solidFill>
            </a:endParaRPr>
          </a:p>
        </p:txBody>
      </p:sp>
      <p:sp>
        <p:nvSpPr>
          <p:cNvPr id="12" name="Rectángulo redondeado 11"/>
          <p:cNvSpPr/>
          <p:nvPr/>
        </p:nvSpPr>
        <p:spPr>
          <a:xfrm>
            <a:off x="457200" y="2196979"/>
            <a:ext cx="3265535"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b="1" dirty="0" err="1" smtClean="0">
                <a:solidFill>
                  <a:srgbClr val="000000"/>
                </a:solidFill>
              </a:rPr>
              <a:t>Violencia</a:t>
            </a:r>
            <a:r>
              <a:rPr lang="en-GB" sz="2800" b="1" dirty="0" smtClean="0">
                <a:solidFill>
                  <a:srgbClr val="000000"/>
                </a:solidFill>
              </a:rPr>
              <a:t> </a:t>
            </a:r>
            <a:r>
              <a:rPr lang="en-GB" sz="2800" b="1" dirty="0" err="1" smtClean="0">
                <a:solidFill>
                  <a:srgbClr val="000000"/>
                </a:solidFill>
              </a:rPr>
              <a:t>física</a:t>
            </a:r>
            <a:r>
              <a:rPr lang="en-GB" sz="2800" b="1" dirty="0" smtClean="0">
                <a:solidFill>
                  <a:srgbClr val="000000"/>
                </a:solidFill>
              </a:rPr>
              <a:t> y verbal VFV</a:t>
            </a:r>
            <a:endParaRPr lang="en-GB" sz="2800" b="1" dirty="0">
              <a:solidFill>
                <a:srgbClr val="000000"/>
              </a:solidFill>
            </a:endParaRPr>
          </a:p>
        </p:txBody>
      </p:sp>
      <p:sp>
        <p:nvSpPr>
          <p:cNvPr id="13" name="CuadroTexto 12"/>
          <p:cNvSpPr txBox="1"/>
          <p:nvPr/>
        </p:nvSpPr>
        <p:spPr>
          <a:xfrm>
            <a:off x="4682721" y="155448"/>
            <a:ext cx="4324509" cy="1200329"/>
          </a:xfrm>
          <a:prstGeom prst="rect">
            <a:avLst/>
          </a:prstGeom>
          <a:solidFill>
            <a:srgbClr val="FFFFFF"/>
          </a:solidFill>
        </p:spPr>
        <p:txBody>
          <a:bodyPr wrap="square" rtlCol="0">
            <a:spAutoFit/>
          </a:bodyPr>
          <a:lstStyle/>
          <a:p>
            <a:r>
              <a:rPr lang="es-ES" b="1" dirty="0"/>
              <a:t>Un grupo de sacerdotes católicos polacos quema libros de Harry Potter por ser contrarios al "respeto a </a:t>
            </a:r>
            <a:r>
              <a:rPr lang="es-ES" b="1" dirty="0" smtClean="0"/>
              <a:t>Dios” 01-04-2019 </a:t>
            </a:r>
            <a:r>
              <a:rPr lang="es-ES" dirty="0">
                <a:hlinkClick r:id="rId2"/>
              </a:rPr>
              <a:t>https://www.publico.es/internacional</a:t>
            </a:r>
            <a:r>
              <a:rPr lang="es-ES_tradnl" dirty="0"/>
              <a:t> </a:t>
            </a:r>
          </a:p>
        </p:txBody>
      </p:sp>
    </p:spTree>
    <p:extLst>
      <p:ext uri="{BB962C8B-B14F-4D97-AF65-F5344CB8AC3E}">
        <p14:creationId xmlns:p14="http://schemas.microsoft.com/office/powerpoint/2010/main" val="4208255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a:t>I</a:t>
            </a:r>
            <a:r>
              <a:rPr lang="en-GB" dirty="0" err="1" smtClean="0"/>
              <a:t>mpacto</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31343005"/>
              </p:ext>
            </p:extLst>
          </p:nvPr>
        </p:nvGraphicFramePr>
        <p:xfrm>
          <a:off x="457200" y="1602155"/>
          <a:ext cx="8229600" cy="5060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962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a:t>Discurso</a:t>
            </a:r>
            <a:r>
              <a:rPr lang="en-GB" dirty="0"/>
              <a:t>/</a:t>
            </a:r>
            <a:r>
              <a:rPr lang="en-GB" dirty="0" err="1"/>
              <a:t>Delito</a:t>
            </a:r>
            <a:r>
              <a:rPr lang="en-GB" dirty="0"/>
              <a:t> de </a:t>
            </a:r>
            <a:r>
              <a:rPr lang="en-GB" dirty="0" err="1"/>
              <a:t>odio</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15035541"/>
              </p:ext>
            </p:extLst>
          </p:nvPr>
        </p:nvGraphicFramePr>
        <p:xfrm>
          <a:off x="0" y="1639463"/>
          <a:ext cx="9144000" cy="4663439"/>
        </p:xfrm>
        <a:graphic>
          <a:graphicData uri="http://schemas.openxmlformats.org/drawingml/2006/table">
            <a:tbl>
              <a:tblPr firstRow="1" bandRow="1">
                <a:tableStyleId>{5C22544A-7EE6-4342-B048-85BDC9FD1C3A}</a:tableStyleId>
              </a:tblPr>
              <a:tblGrid>
                <a:gridCol w="9144000"/>
              </a:tblGrid>
              <a:tr h="370840">
                <a:tc>
                  <a:txBody>
                    <a:bodyPr/>
                    <a:lstStyle/>
                    <a:p>
                      <a:pPr marL="514350" indent="-514350">
                        <a:buAutoNum type="alphaUcPeriod"/>
                      </a:pPr>
                      <a:r>
                        <a:rPr lang="es-ES_tradnl" sz="2800" b="1" noProof="0" dirty="0" smtClean="0">
                          <a:solidFill>
                            <a:srgbClr val="000000"/>
                          </a:solidFill>
                        </a:rPr>
                        <a:t>Grupo</a:t>
                      </a:r>
                      <a:r>
                        <a:rPr lang="es-ES_tradnl" sz="2800" b="1" baseline="0" noProof="0" dirty="0" smtClean="0">
                          <a:solidFill>
                            <a:srgbClr val="000000"/>
                          </a:solidFill>
                        </a:rPr>
                        <a:t> en s</a:t>
                      </a:r>
                      <a:r>
                        <a:rPr lang="es-ES_tradnl" sz="2800" b="1" noProof="0" dirty="0" smtClean="0">
                          <a:solidFill>
                            <a:srgbClr val="000000"/>
                          </a:solidFill>
                        </a:rPr>
                        <a:t>ituación de vulnerabilidad tipificada</a:t>
                      </a:r>
                    </a:p>
                  </a:txBody>
                  <a:tcPr>
                    <a:solidFill>
                      <a:srgbClr val="FFFFFF"/>
                    </a:solidFill>
                  </a:tcPr>
                </a:tc>
              </a:tr>
              <a:tr h="370840">
                <a:tc>
                  <a:txBody>
                    <a:bodyPr/>
                    <a:lstStyle/>
                    <a:p>
                      <a:r>
                        <a:rPr lang="es-ES_tradnl" sz="2800" b="1" noProof="0" dirty="0" smtClean="0">
                          <a:solidFill>
                            <a:srgbClr val="000000"/>
                          </a:solidFill>
                        </a:rPr>
                        <a:t>B. Humillación –</a:t>
                      </a:r>
                      <a:r>
                        <a:rPr lang="es-ES_tradnl" sz="2800" b="1" baseline="0" noProof="0" dirty="0" smtClean="0">
                          <a:solidFill>
                            <a:srgbClr val="000000"/>
                          </a:solidFill>
                        </a:rPr>
                        <a:t> Estereotipos – Referencia “simbólica o histórica precisa” – Prejuicios discriminatorios</a:t>
                      </a:r>
                    </a:p>
                  </a:txBody>
                  <a:tcPr>
                    <a:solidFill>
                      <a:srgbClr val="FFFFFF"/>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_tradnl" sz="2800" b="1" kern="1200" noProof="0" dirty="0" smtClean="0">
                          <a:solidFill>
                            <a:schemeClr val="dk1"/>
                          </a:solidFill>
                          <a:effectLst/>
                          <a:latin typeface="+mn-lt"/>
                          <a:ea typeface="+mn-ea"/>
                          <a:cs typeface="+mn-cs"/>
                        </a:rPr>
                        <a:t>C. </a:t>
                      </a:r>
                      <a:r>
                        <a:rPr lang="es-ES_tradnl" sz="2800" b="1" noProof="0" dirty="0" smtClean="0">
                          <a:solidFill>
                            <a:srgbClr val="000000"/>
                          </a:solidFill>
                        </a:rPr>
                        <a:t>Malignidad: invitación para participar en acciones contra la integridad del grupo afectado</a:t>
                      </a:r>
                    </a:p>
                  </a:txBody>
                  <a:tcPr>
                    <a:solidFill>
                      <a:srgbClr val="FFFFFF"/>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D.</a:t>
                      </a:r>
                      <a:r>
                        <a:rPr lang="es-ES_tradnl" sz="2800" b="1" baseline="0" noProof="0" dirty="0" smtClean="0">
                          <a:solidFill>
                            <a:srgbClr val="000000"/>
                          </a:solidFill>
                        </a:rPr>
                        <a:t> Intencionalidad: acciones humillantes y degradantes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baseline="0" noProof="0" dirty="0" smtClean="0">
                        <a:solidFill>
                          <a:srgbClr val="000000"/>
                        </a:solidFill>
                      </a:endParaRPr>
                    </a:p>
                  </a:txBody>
                  <a:tcPr>
                    <a:solidFill>
                      <a:srgbClr val="FFFFFF"/>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_tradnl" sz="2800" b="1" kern="1200" noProof="0" dirty="0" err="1" smtClean="0">
                          <a:solidFill>
                            <a:schemeClr val="dk1"/>
                          </a:solidFill>
                          <a:effectLst/>
                          <a:latin typeface="+mn-lt"/>
                          <a:ea typeface="+mn-ea"/>
                          <a:cs typeface="+mn-cs"/>
                        </a:rPr>
                        <a:t>Motivación</a:t>
                      </a:r>
                      <a:r>
                        <a:rPr kumimoji="0" lang="es-ES_tradnl" sz="2800" b="1" kern="1200" noProof="0" dirty="0" smtClean="0">
                          <a:solidFill>
                            <a:schemeClr val="dk1"/>
                          </a:solidFill>
                          <a:effectLst/>
                          <a:latin typeface="+mn-lt"/>
                          <a:ea typeface="+mn-ea"/>
                          <a:cs typeface="+mn-cs"/>
                        </a:rPr>
                        <a:t>: </a:t>
                      </a:r>
                      <a:r>
                        <a:rPr kumimoji="0" lang="es-ES_tradnl" sz="2800" b="1" kern="1200" noProof="0" dirty="0" smtClean="0">
                          <a:solidFill>
                            <a:srgbClr val="000000"/>
                          </a:solidFill>
                          <a:effectLst/>
                          <a:latin typeface="+mn-lt"/>
                          <a:ea typeface="+mn-ea"/>
                          <a:cs typeface="+mn-cs"/>
                        </a:rPr>
                        <a:t>c</a:t>
                      </a:r>
                      <a:r>
                        <a:rPr lang="es-ES_tradnl" sz="2800" b="1" noProof="0" dirty="0" smtClean="0">
                          <a:solidFill>
                            <a:srgbClr val="000000"/>
                          </a:solidFill>
                        </a:rPr>
                        <a:t>arácter fundamental para la identidad</a:t>
                      </a:r>
                      <a:r>
                        <a:rPr kumimoji="0" lang="es-ES_tradnl" sz="2800" b="1" kern="1200" noProof="0" dirty="0" smtClean="0">
                          <a:solidFill>
                            <a:srgbClr val="000000"/>
                          </a:solidFill>
                          <a:effectLst/>
                          <a:latin typeface="+mn-lt"/>
                          <a:ea typeface="+mn-ea"/>
                          <a:cs typeface="+mn-cs"/>
                        </a:rPr>
                        <a:t> </a:t>
                      </a:r>
                    </a:p>
                  </a:txBody>
                  <a:tcPr>
                    <a:solidFill>
                      <a:srgbClr val="FFFFFF"/>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s-ES_tradnl" sz="2800" b="1" kern="1200" noProof="0" dirty="0" smtClean="0">
                          <a:solidFill>
                            <a:schemeClr val="dk1"/>
                          </a:solidFill>
                          <a:effectLst/>
                          <a:latin typeface="+mn-lt"/>
                          <a:ea typeface="+mn-ea"/>
                          <a:cs typeface="+mn-cs"/>
                        </a:rPr>
                        <a:t>Peligrosidad e impacto sobre la </a:t>
                      </a:r>
                      <a:r>
                        <a:rPr kumimoji="0" lang="es-ES_tradnl" sz="2800" b="1" kern="1200" noProof="0" dirty="0" err="1" smtClean="0">
                          <a:solidFill>
                            <a:schemeClr val="dk1"/>
                          </a:solidFill>
                          <a:effectLst/>
                          <a:latin typeface="+mn-lt"/>
                          <a:ea typeface="+mn-ea"/>
                          <a:cs typeface="+mn-cs"/>
                        </a:rPr>
                        <a:t>cohesión</a:t>
                      </a:r>
                      <a:r>
                        <a:rPr kumimoji="0" lang="es-ES_tradnl" sz="2800" b="1" kern="1200" noProof="0" dirty="0" smtClean="0">
                          <a:solidFill>
                            <a:schemeClr val="dk1"/>
                          </a:solidFill>
                          <a:effectLst/>
                          <a:latin typeface="+mn-lt"/>
                          <a:ea typeface="+mn-ea"/>
                          <a:cs typeface="+mn-cs"/>
                        </a:rPr>
                        <a:t> social</a:t>
                      </a:r>
                    </a:p>
                  </a:txBody>
                  <a:tcPr>
                    <a:solidFill>
                      <a:srgbClr val="FFFFFF"/>
                    </a:solid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800" b="1" noProof="0" dirty="0" smtClean="0">
                          <a:solidFill>
                            <a:srgbClr val="000000"/>
                          </a:solidFill>
                        </a:rPr>
                        <a:t>Contexto histórico-político-social</a:t>
                      </a:r>
                    </a:p>
                  </a:txBody>
                  <a:tcPr>
                    <a:solidFill>
                      <a:srgbClr val="FFFFFF"/>
                    </a:solidFill>
                  </a:tcPr>
                </a:tc>
              </a:tr>
            </a:tbl>
          </a:graphicData>
        </a:graphic>
      </p:graphicFrame>
      <p:sp>
        <p:nvSpPr>
          <p:cNvPr id="5" name="CuadroTexto 4"/>
          <p:cNvSpPr txBox="1"/>
          <p:nvPr/>
        </p:nvSpPr>
        <p:spPr>
          <a:xfrm>
            <a:off x="2248562" y="6519446"/>
            <a:ext cx="6895438" cy="338554"/>
          </a:xfrm>
          <a:prstGeom prst="rect">
            <a:avLst/>
          </a:prstGeom>
          <a:noFill/>
        </p:spPr>
        <p:txBody>
          <a:bodyPr wrap="none" rtlCol="0">
            <a:spAutoFit/>
          </a:bodyPr>
          <a:lstStyle/>
          <a:p>
            <a:r>
              <a:rPr lang="en-GB" sz="1600" dirty="0" err="1" smtClean="0"/>
              <a:t>Adaptado</a:t>
            </a:r>
            <a:r>
              <a:rPr lang="en-GB" sz="1600" dirty="0" smtClean="0"/>
              <a:t> </a:t>
            </a:r>
            <a:r>
              <a:rPr lang="en-GB" sz="1600" dirty="0" err="1" smtClean="0"/>
              <a:t>deKaufman</a:t>
            </a:r>
            <a:r>
              <a:rPr lang="en-GB" sz="1600" dirty="0" smtClean="0"/>
              <a:t>, Sánchez Gutierrez, CONAPRED ISBN 978-607-8418-15-2</a:t>
            </a:r>
            <a:endParaRPr lang="en-GB" sz="1600" dirty="0"/>
          </a:p>
        </p:txBody>
      </p:sp>
    </p:spTree>
    <p:extLst>
      <p:ext uri="{BB962C8B-B14F-4D97-AF65-F5344CB8AC3E}">
        <p14:creationId xmlns:p14="http://schemas.microsoft.com/office/powerpoint/2010/main" val="4231553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559" y="155448"/>
            <a:ext cx="8229600" cy="1252728"/>
          </a:xfrm>
        </p:spPr>
        <p:txBody>
          <a:bodyPr/>
          <a:lstStyle/>
          <a:p>
            <a:r>
              <a:rPr lang="en-GB" dirty="0" err="1" smtClean="0"/>
              <a:t>Racismo</a:t>
            </a:r>
            <a:r>
              <a:rPr lang="en-GB" dirty="0" smtClean="0"/>
              <a:t> y </a:t>
            </a:r>
            <a:r>
              <a:rPr lang="en-GB" dirty="0" err="1" smtClean="0"/>
              <a:t>colonialismo</a:t>
            </a:r>
            <a:endParaRPr lang="en-GB" dirty="0"/>
          </a:p>
        </p:txBody>
      </p:sp>
      <p:sp>
        <p:nvSpPr>
          <p:cNvPr id="3" name="Marcador de contenido 2"/>
          <p:cNvSpPr>
            <a:spLocks noGrp="1"/>
          </p:cNvSpPr>
          <p:nvPr>
            <p:ph idx="1"/>
          </p:nvPr>
        </p:nvSpPr>
        <p:spPr>
          <a:xfrm>
            <a:off x="457199" y="4839676"/>
            <a:ext cx="8229600" cy="1393093"/>
          </a:xfrm>
          <a:solidFill>
            <a:schemeClr val="bg1"/>
          </a:solidFill>
          <a:ln>
            <a:solidFill>
              <a:srgbClr val="FF6600"/>
            </a:solidFill>
          </a:ln>
        </p:spPr>
        <p:txBody>
          <a:bodyPr>
            <a:normAutofit fontScale="92500" lnSpcReduction="10000"/>
          </a:bodyPr>
          <a:lstStyle/>
          <a:p>
            <a:pPr marL="118872" indent="0">
              <a:buNone/>
            </a:pPr>
            <a:r>
              <a:rPr lang="es-ES_tradnl" b="1" dirty="0" err="1" smtClean="0"/>
              <a:t>Decolonización</a:t>
            </a:r>
            <a:r>
              <a:rPr lang="es-ES_tradnl" b="1" dirty="0" smtClean="0"/>
              <a:t> cultural =  enseñanza de la historia colonial desde los colonizados y no solo desde los colonizadores</a:t>
            </a:r>
            <a:endParaRPr lang="es-ES_tradnl" b="1"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338102" y="1408176"/>
            <a:ext cx="3810000" cy="1957705"/>
          </a:xfrm>
          <a:prstGeom prst="rect">
            <a:avLst/>
          </a:prstGeom>
          <a:noFill/>
          <a:ln>
            <a:noFill/>
          </a:ln>
        </p:spPr>
      </p:pic>
      <p:sp>
        <p:nvSpPr>
          <p:cNvPr id="7" name="CuadroTexto 6"/>
          <p:cNvSpPr txBox="1"/>
          <p:nvPr/>
        </p:nvSpPr>
        <p:spPr>
          <a:xfrm>
            <a:off x="6024236" y="6551954"/>
            <a:ext cx="3119764" cy="338554"/>
          </a:xfrm>
          <a:prstGeom prst="rect">
            <a:avLst/>
          </a:prstGeom>
          <a:noFill/>
        </p:spPr>
        <p:txBody>
          <a:bodyPr wrap="none" rtlCol="0">
            <a:spAutoFit/>
          </a:bodyPr>
          <a:lstStyle/>
          <a:p>
            <a:r>
              <a:rPr lang="es-ES" sz="1600" dirty="0" smtClean="0">
                <a:hlinkClick r:id="rId3"/>
              </a:rPr>
              <a:t>http</a:t>
            </a:r>
            <a:r>
              <a:rPr lang="es-ES" sz="1600" dirty="0">
                <a:hlinkClick r:id="rId3"/>
              </a:rPr>
              <a:t>://le-cran.fr/</a:t>
            </a:r>
            <a:r>
              <a:rPr lang="es-ES" sz="1600" dirty="0" smtClean="0">
                <a:hlinkClick r:id="rId3"/>
              </a:rPr>
              <a:t>blackface</a:t>
            </a:r>
            <a:r>
              <a:rPr lang="es-ES" sz="1600" dirty="0"/>
              <a:t> 22-03-19</a:t>
            </a:r>
            <a:endParaRPr lang="en-GB" sz="1600" dirty="0"/>
          </a:p>
        </p:txBody>
      </p:sp>
      <p:pic>
        <p:nvPicPr>
          <p:cNvPr id="8" name="Imagen 7"/>
          <p:cNvPicPr>
            <a:picLocks noChangeAspect="1"/>
          </p:cNvPicPr>
          <p:nvPr/>
        </p:nvPicPr>
        <p:blipFill>
          <a:blip r:embed="rId4"/>
          <a:stretch>
            <a:fillRect/>
          </a:stretch>
        </p:blipFill>
        <p:spPr>
          <a:xfrm>
            <a:off x="0" y="1408177"/>
            <a:ext cx="2400473" cy="2987977"/>
          </a:xfrm>
          <a:prstGeom prst="rect">
            <a:avLst/>
          </a:prstGeom>
        </p:spPr>
      </p:pic>
      <p:pic>
        <p:nvPicPr>
          <p:cNvPr id="4" name="Imagen 3"/>
          <p:cNvPicPr>
            <a:picLocks noChangeAspect="1"/>
          </p:cNvPicPr>
          <p:nvPr/>
        </p:nvPicPr>
        <p:blipFill>
          <a:blip r:embed="rId5"/>
          <a:stretch>
            <a:fillRect/>
          </a:stretch>
        </p:blipFill>
        <p:spPr>
          <a:xfrm>
            <a:off x="6148102" y="1408177"/>
            <a:ext cx="2995897" cy="3223846"/>
          </a:xfrm>
          <a:prstGeom prst="rect">
            <a:avLst/>
          </a:prstGeom>
        </p:spPr>
      </p:pic>
    </p:spTree>
    <p:extLst>
      <p:ext uri="{BB962C8B-B14F-4D97-AF65-F5344CB8AC3E}">
        <p14:creationId xmlns:p14="http://schemas.microsoft.com/office/powerpoint/2010/main" val="3104321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Femicidio</a:t>
            </a:r>
            <a:r>
              <a:rPr lang="en-GB" dirty="0" smtClean="0"/>
              <a:t> y </a:t>
            </a:r>
            <a:r>
              <a:rPr lang="en-GB" dirty="0" err="1" smtClean="0"/>
              <a:t>violencia</a:t>
            </a:r>
            <a:r>
              <a:rPr lang="en-GB" dirty="0" smtClean="0"/>
              <a:t> de </a:t>
            </a:r>
            <a:r>
              <a:rPr lang="en-GB" dirty="0" err="1" smtClean="0"/>
              <a:t>género</a:t>
            </a:r>
            <a:endParaRPr lang="en-GB"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06938593"/>
              </p:ext>
            </p:extLst>
          </p:nvPr>
        </p:nvGraphicFramePr>
        <p:xfrm>
          <a:off x="457200" y="1502693"/>
          <a:ext cx="8229600" cy="5212079"/>
        </p:xfrm>
        <a:graphic>
          <a:graphicData uri="http://schemas.openxmlformats.org/drawingml/2006/table">
            <a:tbl>
              <a:tblPr firstRow="1" bandRow="1">
                <a:tableStyleId>{5C22544A-7EE6-4342-B048-85BDC9FD1C3A}</a:tableStyleId>
              </a:tblPr>
              <a:tblGrid>
                <a:gridCol w="8229600"/>
              </a:tblGrid>
              <a:tr h="370840">
                <a:tc>
                  <a:txBody>
                    <a:bodyPr/>
                    <a:lstStyle/>
                    <a:p>
                      <a:r>
                        <a:rPr kumimoji="0" lang="es-ES_tradnl" sz="2800" b="1" kern="1200" noProof="0" smtClean="0">
                          <a:solidFill>
                            <a:srgbClr val="000000"/>
                          </a:solidFill>
                          <a:effectLst/>
                          <a:latin typeface="+mn-lt"/>
                          <a:ea typeface="+mn-ea"/>
                          <a:cs typeface="+mn-cs"/>
                        </a:rPr>
                        <a:t>Femicidio : muerte de una mujer, por causa de la discriminación o cualquier otra forma de violencia</a:t>
                      </a:r>
                      <a:r>
                        <a:rPr lang="es-ES_tradnl" sz="2800" noProof="0" smtClean="0">
                          <a:solidFill>
                            <a:srgbClr val="000000"/>
                          </a:solidFill>
                          <a:effectLst/>
                        </a:rPr>
                        <a:t> </a:t>
                      </a:r>
                    </a:p>
                    <a:p>
                      <a:endParaRPr lang="es-ES_tradnl" sz="800" noProof="0">
                        <a:solidFill>
                          <a:srgbClr val="000000"/>
                        </a:solidFill>
                      </a:endParaRPr>
                    </a:p>
                  </a:txBody>
                  <a:tcPr>
                    <a:solidFill>
                      <a:schemeClr val="bg2"/>
                    </a:solidFill>
                  </a:tcPr>
                </a:tc>
              </a:tr>
              <a:tr h="370840">
                <a:tc>
                  <a:txBody>
                    <a:bodyPr/>
                    <a:lstStyle/>
                    <a:p>
                      <a:r>
                        <a:rPr kumimoji="0" lang="es-ES_tradnl" sz="2800" b="1" kern="1200" noProof="0" smtClean="0">
                          <a:solidFill>
                            <a:schemeClr val="dk1"/>
                          </a:solidFill>
                          <a:effectLst/>
                          <a:latin typeface="+mn-lt"/>
                          <a:ea typeface="+mn-ea"/>
                          <a:cs typeface="+mn-cs"/>
                        </a:rPr>
                        <a:t>Estadísticas globales: 1:5 M y 1:10 H han sufrido abuso sexual entre 4 y 11 años. 1:3 adultos recuerda el abuso</a:t>
                      </a:r>
                      <a:r>
                        <a:rPr lang="es-ES_tradnl" sz="2800" b="1" noProof="0" smtClean="0">
                          <a:effectLst/>
                        </a:rPr>
                        <a:t> </a:t>
                      </a:r>
                    </a:p>
                    <a:p>
                      <a:endParaRPr lang="es-ES_tradnl" sz="800" b="1" noProof="0"/>
                    </a:p>
                  </a:txBody>
                  <a:tcPr>
                    <a:solidFill>
                      <a:schemeClr val="bg1"/>
                    </a:solidFill>
                  </a:tcPr>
                </a:tc>
              </a:tr>
              <a:tr h="370840">
                <a:tc>
                  <a:txBody>
                    <a:bodyPr/>
                    <a:lstStyle/>
                    <a:p>
                      <a:pPr lvl="0"/>
                      <a:r>
                        <a:rPr kumimoji="0" lang="es-ES_tradnl" sz="2800" b="1" kern="1200" noProof="0" dirty="0" err="1" smtClean="0">
                          <a:solidFill>
                            <a:schemeClr val="dk1"/>
                          </a:solidFill>
                          <a:effectLst/>
                          <a:latin typeface="+mn-lt"/>
                          <a:ea typeface="+mn-ea"/>
                          <a:cs typeface="+mn-cs"/>
                        </a:rPr>
                        <a:t>Panama</a:t>
                      </a:r>
                      <a:r>
                        <a:rPr kumimoji="0" lang="es-ES_tradnl" sz="2800" b="1" kern="1200" noProof="0" dirty="0" smtClean="0">
                          <a:solidFill>
                            <a:schemeClr val="dk1"/>
                          </a:solidFill>
                          <a:effectLst/>
                          <a:latin typeface="+mn-lt"/>
                          <a:ea typeface="+mn-ea"/>
                          <a:cs typeface="+mn-cs"/>
                        </a:rPr>
                        <a:t>́, 2014 – 2018: 172 </a:t>
                      </a:r>
                      <a:r>
                        <a:rPr kumimoji="0" lang="es-ES_tradnl" sz="2800" b="1" kern="1200" noProof="0" dirty="0" err="1" smtClean="0">
                          <a:solidFill>
                            <a:schemeClr val="dk1"/>
                          </a:solidFill>
                          <a:effectLst/>
                          <a:latin typeface="+mn-lt"/>
                          <a:ea typeface="+mn-ea"/>
                          <a:cs typeface="+mn-cs"/>
                        </a:rPr>
                        <a:t>femicidios</a:t>
                      </a:r>
                      <a:r>
                        <a:rPr kumimoji="0" lang="es-ES_tradnl" sz="2800" b="1" kern="1200" noProof="0" dirty="0" smtClean="0">
                          <a:solidFill>
                            <a:schemeClr val="dk1"/>
                          </a:solidFill>
                          <a:effectLst/>
                          <a:latin typeface="+mn-lt"/>
                          <a:ea typeface="+mn-ea"/>
                          <a:cs typeface="+mn-cs"/>
                        </a:rPr>
                        <a:t> registrados; 131 (76%) fueron mujeres de 18 a 49 </a:t>
                      </a:r>
                      <a:r>
                        <a:rPr kumimoji="0" lang="es-ES_tradnl" sz="2800" b="1" kern="1200" noProof="0" dirty="0" err="1" smtClean="0">
                          <a:solidFill>
                            <a:schemeClr val="dk1"/>
                          </a:solidFill>
                          <a:effectLst/>
                          <a:latin typeface="+mn-lt"/>
                          <a:ea typeface="+mn-ea"/>
                          <a:cs typeface="+mn-cs"/>
                        </a:rPr>
                        <a:t>años</a:t>
                      </a:r>
                      <a:r>
                        <a:rPr kumimoji="0" lang="es-ES_tradnl" sz="2800" b="1" kern="1200" noProof="0" dirty="0" smtClean="0">
                          <a:solidFill>
                            <a:schemeClr val="dk1"/>
                          </a:solidFill>
                          <a:effectLst/>
                          <a:latin typeface="+mn-lt"/>
                          <a:ea typeface="+mn-ea"/>
                          <a:cs typeface="+mn-cs"/>
                        </a:rPr>
                        <a:t> (18 a 29 </a:t>
                      </a:r>
                      <a:r>
                        <a:rPr kumimoji="0" lang="es-ES_tradnl" sz="2800" b="1" kern="1200" noProof="0" dirty="0" err="1" smtClean="0">
                          <a:solidFill>
                            <a:schemeClr val="dk1"/>
                          </a:solidFill>
                          <a:effectLst/>
                          <a:latin typeface="+mn-lt"/>
                          <a:ea typeface="+mn-ea"/>
                          <a:cs typeface="+mn-cs"/>
                        </a:rPr>
                        <a:t>años</a:t>
                      </a:r>
                      <a:r>
                        <a:rPr kumimoji="0" lang="es-ES_tradnl" sz="2800" b="1" kern="1200" noProof="0" dirty="0" smtClean="0">
                          <a:solidFill>
                            <a:schemeClr val="dk1"/>
                          </a:solidFill>
                          <a:effectLst/>
                          <a:latin typeface="+mn-lt"/>
                          <a:ea typeface="+mn-ea"/>
                          <a:cs typeface="+mn-cs"/>
                        </a:rPr>
                        <a:t>); arma blanca con 68 (40%) de los casos; seguido del arma de fuego</a:t>
                      </a:r>
                      <a:r>
                        <a:rPr kumimoji="0" lang="es-ES_tradnl" sz="2800" b="1" kern="1200" baseline="0" noProof="0" dirty="0" smtClean="0">
                          <a:solidFill>
                            <a:schemeClr val="dk1"/>
                          </a:solidFill>
                          <a:effectLst/>
                          <a:latin typeface="+mn-lt"/>
                          <a:ea typeface="+mn-ea"/>
                          <a:cs typeface="+mn-cs"/>
                        </a:rPr>
                        <a:t> con </a:t>
                      </a:r>
                      <a:r>
                        <a:rPr kumimoji="0" lang="es-ES_tradnl" sz="2800" b="1" kern="1200" noProof="0" dirty="0" smtClean="0">
                          <a:solidFill>
                            <a:schemeClr val="dk1"/>
                          </a:solidFill>
                          <a:effectLst/>
                          <a:latin typeface="+mn-lt"/>
                          <a:ea typeface="+mn-ea"/>
                          <a:cs typeface="+mn-cs"/>
                        </a:rPr>
                        <a:t>50 (29% de los casos). </a:t>
                      </a:r>
                    </a:p>
                    <a:p>
                      <a:pPr lvl="0"/>
                      <a:r>
                        <a:rPr kumimoji="0" lang="es-ES_tradnl" sz="2800" b="1" kern="1200" noProof="0" dirty="0" smtClean="0">
                          <a:solidFill>
                            <a:schemeClr val="dk1"/>
                          </a:solidFill>
                          <a:effectLst/>
                          <a:latin typeface="+mn-lt"/>
                          <a:ea typeface="+mn-ea"/>
                          <a:cs typeface="+mn-cs"/>
                        </a:rPr>
                        <a:t> 88371 denuncias por violencia </a:t>
                      </a:r>
                      <a:r>
                        <a:rPr kumimoji="0" lang="es-ES_tradnl" sz="2800" b="1" kern="1200" noProof="0" dirty="0" err="1" smtClean="0">
                          <a:solidFill>
                            <a:schemeClr val="dk1"/>
                          </a:solidFill>
                          <a:effectLst/>
                          <a:latin typeface="+mn-lt"/>
                          <a:ea typeface="+mn-ea"/>
                          <a:cs typeface="+mn-cs"/>
                        </a:rPr>
                        <a:t>doméstica</a:t>
                      </a:r>
                      <a:r>
                        <a:rPr kumimoji="0" lang="es-ES_tradnl" sz="2800" b="1" kern="1200" noProof="0" dirty="0" smtClean="0">
                          <a:solidFill>
                            <a:schemeClr val="dk1"/>
                          </a:solidFill>
                          <a:effectLst/>
                          <a:latin typeface="+mn-lt"/>
                          <a:ea typeface="+mn-ea"/>
                          <a:cs typeface="+mn-cs"/>
                        </a:rPr>
                        <a:t> </a:t>
                      </a:r>
                    </a:p>
                    <a:p>
                      <a:pPr lvl="0"/>
                      <a:r>
                        <a:rPr kumimoji="0" lang="es-ES_tradnl" sz="2800" b="1" kern="1200" noProof="0" dirty="0" smtClean="0">
                          <a:solidFill>
                            <a:schemeClr val="dk1"/>
                          </a:solidFill>
                          <a:effectLst/>
                          <a:latin typeface="+mn-lt"/>
                          <a:ea typeface="+mn-ea"/>
                          <a:cs typeface="+mn-cs"/>
                        </a:rPr>
                        <a:t>40000 niñas 10-17 años embarazadas</a:t>
                      </a:r>
                    </a:p>
                  </a:txBody>
                  <a:tcPr>
                    <a:solidFill>
                      <a:srgbClr val="D4D4D6"/>
                    </a:solidFill>
                  </a:tcPr>
                </a:tc>
              </a:tr>
            </a:tbl>
          </a:graphicData>
        </a:graphic>
      </p:graphicFrame>
      <p:sp>
        <p:nvSpPr>
          <p:cNvPr id="4" name="CuadroTexto 3"/>
          <p:cNvSpPr txBox="1"/>
          <p:nvPr/>
        </p:nvSpPr>
        <p:spPr>
          <a:xfrm>
            <a:off x="6740769" y="6499908"/>
            <a:ext cx="2492990" cy="338554"/>
          </a:xfrm>
          <a:prstGeom prst="rect">
            <a:avLst/>
          </a:prstGeom>
          <a:noFill/>
        </p:spPr>
        <p:txBody>
          <a:bodyPr wrap="none" rtlCol="0">
            <a:spAutoFit/>
          </a:bodyPr>
          <a:lstStyle/>
          <a:p>
            <a:r>
              <a:rPr lang="en-GB" sz="1600" dirty="0" err="1"/>
              <a:t>Boletín</a:t>
            </a:r>
            <a:r>
              <a:rPr lang="en-GB" sz="1600" dirty="0"/>
              <a:t> </a:t>
            </a:r>
            <a:r>
              <a:rPr lang="en-GB" sz="1600" dirty="0" smtClean="0"/>
              <a:t>OPVG, DP </a:t>
            </a:r>
            <a:r>
              <a:rPr lang="en-GB" sz="1600" dirty="0"/>
              <a:t>2018.pdf</a:t>
            </a:r>
          </a:p>
        </p:txBody>
      </p:sp>
    </p:spTree>
    <p:extLst>
      <p:ext uri="{BB962C8B-B14F-4D97-AF65-F5344CB8AC3E}">
        <p14:creationId xmlns:p14="http://schemas.microsoft.com/office/powerpoint/2010/main" val="363395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err="1" smtClean="0"/>
              <a:t>Globalización</a:t>
            </a:r>
            <a:r>
              <a:rPr lang="en-GB" dirty="0" smtClean="0"/>
              <a:t> y </a:t>
            </a:r>
            <a:r>
              <a:rPr lang="en-GB" dirty="0" err="1" smtClean="0"/>
              <a:t>respuestas</a:t>
            </a:r>
            <a:endParaRPr lang="en-GB"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65965849"/>
              </p:ext>
            </p:extLst>
          </p:nvPr>
        </p:nvGraphicFramePr>
        <p:xfrm>
          <a:off x="0" y="1408175"/>
          <a:ext cx="9144000" cy="5558801"/>
        </p:xfrm>
        <a:graphic>
          <a:graphicData uri="http://schemas.openxmlformats.org/drawingml/2006/table">
            <a:tbl>
              <a:tblPr firstRow="1" bandRow="1">
                <a:tableStyleId>{5C22544A-7EE6-4342-B048-85BDC9FD1C3A}</a:tableStyleId>
              </a:tblPr>
              <a:tblGrid>
                <a:gridCol w="4064000"/>
                <a:gridCol w="5080000"/>
              </a:tblGrid>
              <a:tr h="536930">
                <a:tc>
                  <a:txBody>
                    <a:bodyPr/>
                    <a:lstStyle/>
                    <a:p>
                      <a:pPr algn="ctr"/>
                      <a:r>
                        <a:rPr lang="en-GB" sz="2800" dirty="0" err="1" smtClean="0">
                          <a:solidFill>
                            <a:srgbClr val="000000"/>
                          </a:solidFill>
                        </a:rPr>
                        <a:t>Multiculturalismo</a:t>
                      </a:r>
                      <a:endParaRPr lang="en-GB" sz="2800" dirty="0">
                        <a:solidFill>
                          <a:srgbClr val="000000"/>
                        </a:solidFill>
                      </a:endParaRPr>
                    </a:p>
                  </a:txBody>
                  <a:tcPr>
                    <a:solidFill>
                      <a:srgbClr val="FFFFFF"/>
                    </a:solidFill>
                  </a:tcPr>
                </a:tc>
                <a:tc>
                  <a:txBody>
                    <a:bodyPr/>
                    <a:lstStyle/>
                    <a:p>
                      <a:pPr algn="ctr"/>
                      <a:r>
                        <a:rPr lang="en-GB" sz="2800" dirty="0" err="1" smtClean="0">
                          <a:solidFill>
                            <a:srgbClr val="000000"/>
                          </a:solidFill>
                        </a:rPr>
                        <a:t>Tiempo</a:t>
                      </a:r>
                      <a:r>
                        <a:rPr lang="en-GB" sz="2800" dirty="0" smtClean="0">
                          <a:solidFill>
                            <a:srgbClr val="000000"/>
                          </a:solidFill>
                        </a:rPr>
                        <a:t> </a:t>
                      </a:r>
                      <a:r>
                        <a:rPr lang="en-GB" sz="2800" dirty="0" err="1" smtClean="0">
                          <a:solidFill>
                            <a:srgbClr val="000000"/>
                          </a:solidFill>
                        </a:rPr>
                        <a:t>líquido</a:t>
                      </a:r>
                      <a:endParaRPr lang="en-GB" sz="2800" dirty="0">
                        <a:solidFill>
                          <a:srgbClr val="000000"/>
                        </a:solidFill>
                      </a:endParaRPr>
                    </a:p>
                  </a:txBody>
                  <a:tcPr>
                    <a:solidFill>
                      <a:srgbClr val="FFFFFF"/>
                    </a:solidFill>
                  </a:tcPr>
                </a:tc>
              </a:tr>
              <a:tr h="2368807">
                <a:tc>
                  <a:txBody>
                    <a:bodyPr/>
                    <a:lstStyle/>
                    <a:p>
                      <a:r>
                        <a:rPr kumimoji="0" lang="es-ES_tradnl" sz="2400" kern="1200" noProof="0" dirty="0" smtClean="0">
                          <a:solidFill>
                            <a:schemeClr val="dk1"/>
                          </a:solidFill>
                          <a:effectLst/>
                          <a:latin typeface="+mn-lt"/>
                          <a:ea typeface="+mn-ea"/>
                          <a:cs typeface="+mn-cs"/>
                        </a:rPr>
                        <a:t>Migración - convivencia - rechazo y odio a lo diferente - sentimiento de amenaza a la propia identidad</a:t>
                      </a:r>
                      <a:r>
                        <a:rPr lang="es-ES_tradnl" sz="2400" noProof="0" dirty="0" smtClean="0">
                          <a:effectLst/>
                        </a:rPr>
                        <a:t> </a:t>
                      </a:r>
                      <a:r>
                        <a:rPr kumimoji="0" lang="es-ES_tradnl" sz="2400" kern="1200" noProof="0" dirty="0" smtClean="0">
                          <a:solidFill>
                            <a:schemeClr val="dk1"/>
                          </a:solidFill>
                          <a:effectLst/>
                          <a:latin typeface="+mn-lt"/>
                          <a:ea typeface="+mn-ea"/>
                          <a:cs typeface="+mn-cs"/>
                        </a:rPr>
                        <a:t>- separación / enfrentamiento</a:t>
                      </a:r>
                      <a:endParaRPr lang="es-ES_tradnl" sz="2400" noProof="0" dirty="0"/>
                    </a:p>
                  </a:txBody>
                  <a:tcPr>
                    <a:solidFill>
                      <a:schemeClr val="bg2"/>
                    </a:solidFill>
                  </a:tcPr>
                </a:tc>
                <a:tc>
                  <a:txBody>
                    <a:bodyPr/>
                    <a:lstStyle/>
                    <a:p>
                      <a:r>
                        <a:rPr kumimoji="0" lang="es-ES_tradnl" sz="2400" kern="1200" noProof="0" dirty="0" smtClean="0">
                          <a:solidFill>
                            <a:schemeClr val="dk1"/>
                          </a:solidFill>
                          <a:effectLst/>
                          <a:latin typeface="+mn-lt"/>
                          <a:ea typeface="+mn-ea"/>
                          <a:cs typeface="+mn-cs"/>
                        </a:rPr>
                        <a:t>Tránsito de una modernidad “sólida” estable a una “líquida” flexible, lábil y voluble.</a:t>
                      </a:r>
                      <a:r>
                        <a:rPr lang="es-ES_tradnl" sz="2400" noProof="0" dirty="0" smtClean="0">
                          <a:effectLst/>
                        </a:rPr>
                        <a:t> </a:t>
                      </a:r>
                    </a:p>
                    <a:p>
                      <a:r>
                        <a:rPr kumimoji="0" lang="es-ES_tradnl" sz="2400" i="0" kern="1200" noProof="0" dirty="0" smtClean="0">
                          <a:solidFill>
                            <a:schemeClr val="dk1"/>
                          </a:solidFill>
                          <a:effectLst/>
                          <a:latin typeface="+mn-lt"/>
                          <a:ea typeface="+mn-ea"/>
                          <a:cs typeface="+mn-cs"/>
                        </a:rPr>
                        <a:t>“Democracia militante”</a:t>
                      </a:r>
                      <a:r>
                        <a:rPr lang="es-ES_tradnl" sz="2400" i="0" noProof="0" dirty="0" smtClean="0">
                          <a:effectLst/>
                        </a:rPr>
                        <a:t> = </a:t>
                      </a:r>
                      <a:r>
                        <a:rPr kumimoji="0" lang="es-ES_tradnl" sz="2400" kern="1200" noProof="0" dirty="0" smtClean="0">
                          <a:solidFill>
                            <a:schemeClr val="dk1"/>
                          </a:solidFill>
                          <a:effectLst/>
                          <a:latin typeface="+mn-lt"/>
                          <a:ea typeface="+mn-ea"/>
                          <a:cs typeface="+mn-cs"/>
                        </a:rPr>
                        <a:t>pensamiento único (liberal–democrático) como modelo ideal</a:t>
                      </a:r>
                      <a:r>
                        <a:rPr lang="es-ES_tradnl" sz="2400" noProof="0" dirty="0" smtClean="0">
                          <a:effectLst/>
                        </a:rPr>
                        <a:t> </a:t>
                      </a:r>
                      <a:endParaRPr lang="es-ES_tradnl" sz="2400" i="0" noProof="0" dirty="0"/>
                    </a:p>
                  </a:txBody>
                  <a:tcPr>
                    <a:solidFill>
                      <a:schemeClr val="bg2"/>
                    </a:solidFill>
                  </a:tcPr>
                </a:tc>
              </a:tr>
              <a:tr h="2653064">
                <a:tc>
                  <a:txBody>
                    <a:bodyPr/>
                    <a:lstStyle/>
                    <a:p>
                      <a:r>
                        <a:rPr kumimoji="0" lang="es-ES_tradnl" sz="2400" b="1" kern="1200" noProof="0" dirty="0" smtClean="0">
                          <a:solidFill>
                            <a:schemeClr val="dk1"/>
                          </a:solidFill>
                          <a:effectLst/>
                          <a:latin typeface="+mn-lt"/>
                          <a:ea typeface="+mn-ea"/>
                          <a:cs typeface="+mn-cs"/>
                        </a:rPr>
                        <a:t>Adela Cortina: oportunidad de riqueza  avanzando hacia el </a:t>
                      </a:r>
                      <a:r>
                        <a:rPr kumimoji="0" lang="es-ES_tradnl" sz="2400" b="1" kern="1200" noProof="0" dirty="0" err="1" smtClean="0">
                          <a:solidFill>
                            <a:schemeClr val="dk1"/>
                          </a:solidFill>
                          <a:effectLst/>
                          <a:latin typeface="+mn-lt"/>
                          <a:ea typeface="+mn-ea"/>
                          <a:cs typeface="+mn-cs"/>
                        </a:rPr>
                        <a:t>interculturalismo</a:t>
                      </a:r>
                      <a:r>
                        <a:rPr kumimoji="0" lang="es-ES_tradnl" sz="2400" b="1" kern="1200" baseline="0" noProof="0" dirty="0" smtClean="0">
                          <a:solidFill>
                            <a:schemeClr val="dk1"/>
                          </a:solidFill>
                          <a:effectLst/>
                          <a:latin typeface="+mn-lt"/>
                          <a:ea typeface="+mn-ea"/>
                          <a:cs typeface="+mn-cs"/>
                        </a:rPr>
                        <a:t> y</a:t>
                      </a:r>
                      <a:r>
                        <a:rPr kumimoji="0" lang="es-ES_tradnl" sz="2400" b="1" kern="1200" noProof="0" dirty="0" smtClean="0">
                          <a:solidFill>
                            <a:schemeClr val="dk1"/>
                          </a:solidFill>
                          <a:effectLst/>
                          <a:latin typeface="+mn-lt"/>
                          <a:ea typeface="+mn-ea"/>
                          <a:cs typeface="+mn-cs"/>
                        </a:rPr>
                        <a:t> sentando las bases de una ética intercultural y del </a:t>
                      </a:r>
                      <a:r>
                        <a:rPr kumimoji="0" lang="es-ES_tradnl" sz="2400" b="1" i="0" kern="1200" noProof="0" dirty="0" smtClean="0">
                          <a:solidFill>
                            <a:schemeClr val="dk1"/>
                          </a:solidFill>
                          <a:effectLst/>
                          <a:latin typeface="+mn-lt"/>
                          <a:ea typeface="+mn-ea"/>
                          <a:cs typeface="+mn-cs"/>
                        </a:rPr>
                        <a:t>diálogo de civilizaciones</a:t>
                      </a:r>
                      <a:r>
                        <a:rPr lang="es-ES_tradnl" b="1" i="0" noProof="0" dirty="0" smtClean="0">
                          <a:effectLst/>
                        </a:rPr>
                        <a:t> </a:t>
                      </a:r>
                      <a:r>
                        <a:rPr kumimoji="0" lang="es-ES_tradnl" sz="1600" i="1" kern="1200" noProof="0" dirty="0" smtClean="0">
                          <a:solidFill>
                            <a:schemeClr val="dk1"/>
                          </a:solidFill>
                          <a:effectLst/>
                          <a:latin typeface="+mn-lt"/>
                          <a:ea typeface="+mn-ea"/>
                          <a:cs typeface="+mn-cs"/>
                        </a:rPr>
                        <a:t>Ciudadanos del mundo</a:t>
                      </a:r>
                      <a:r>
                        <a:rPr kumimoji="0" lang="es-ES_tradnl" sz="1600" kern="1200" noProof="0" dirty="0" smtClean="0">
                          <a:solidFill>
                            <a:schemeClr val="dk1"/>
                          </a:solidFill>
                          <a:effectLst/>
                          <a:latin typeface="+mn-lt"/>
                          <a:ea typeface="+mn-ea"/>
                          <a:cs typeface="+mn-cs"/>
                        </a:rPr>
                        <a:t>, 1998</a:t>
                      </a:r>
                      <a:endParaRPr lang="es-ES_tradnl" sz="1600" i="0" noProof="0" dirty="0"/>
                    </a:p>
                  </a:txBody>
                  <a:tcPr>
                    <a:solidFill>
                      <a:srgbClr val="FFFFFF"/>
                    </a:solidFill>
                  </a:tcPr>
                </a:tc>
                <a:tc>
                  <a:txBody>
                    <a:bodyPr/>
                    <a:lstStyle/>
                    <a:p>
                      <a:r>
                        <a:rPr lang="es-ES_tradnl" sz="2400" b="1" noProof="0" dirty="0" smtClean="0"/>
                        <a:t>Reconocimiento – integración transformadora del</a:t>
                      </a:r>
                      <a:r>
                        <a:rPr lang="es-ES_tradnl" sz="2400" b="1" baseline="0" noProof="0" dirty="0" smtClean="0"/>
                        <a:t> otro en pie de igualdad – </a:t>
                      </a:r>
                      <a:r>
                        <a:rPr lang="es-ES_tradnl" sz="2400" b="1" noProof="0" dirty="0" smtClean="0"/>
                        <a:t>respeto,</a:t>
                      </a:r>
                      <a:r>
                        <a:rPr lang="es-ES_tradnl" sz="2400" b="1" baseline="0" noProof="0" dirty="0" smtClean="0"/>
                        <a:t> fraternidad, libertad, justicia y paz (DUDH)</a:t>
                      </a:r>
                      <a:endParaRPr lang="es-ES_tradnl" sz="2400" b="1" noProof="0" dirty="0"/>
                    </a:p>
                  </a:txBody>
                  <a:tcPr>
                    <a:solidFill>
                      <a:srgbClr val="FFFFFF"/>
                    </a:solidFill>
                  </a:tcPr>
                </a:tc>
              </a:tr>
            </a:tbl>
          </a:graphicData>
        </a:graphic>
      </p:graphicFrame>
      <p:sp>
        <p:nvSpPr>
          <p:cNvPr id="5" name="CuadroTexto 4"/>
          <p:cNvSpPr txBox="1"/>
          <p:nvPr/>
        </p:nvSpPr>
        <p:spPr>
          <a:xfrm>
            <a:off x="1482928" y="6688723"/>
            <a:ext cx="7661072" cy="338554"/>
          </a:xfrm>
          <a:prstGeom prst="rect">
            <a:avLst/>
          </a:prstGeom>
          <a:noFill/>
        </p:spPr>
        <p:txBody>
          <a:bodyPr wrap="none" rtlCol="0">
            <a:spAutoFit/>
          </a:bodyPr>
          <a:lstStyle/>
          <a:p>
            <a:r>
              <a:rPr lang="es-ES" sz="1600" b="1" dirty="0"/>
              <a:t>Revista de Fomento Social 72/1 (2017), 5–27 </a:t>
            </a:r>
            <a:r>
              <a:rPr lang="es-ES" sz="1600" dirty="0"/>
              <a:t>Dialnet-LosDiscursosDelOdio-5986380.pdf</a:t>
            </a:r>
            <a:r>
              <a:rPr lang="es-ES_tradnl" sz="1600" dirty="0"/>
              <a:t> </a:t>
            </a:r>
            <a:endParaRPr lang="en-GB" sz="1600" dirty="0"/>
          </a:p>
        </p:txBody>
      </p:sp>
    </p:spTree>
    <p:extLst>
      <p:ext uri="{BB962C8B-B14F-4D97-AF65-F5344CB8AC3E}">
        <p14:creationId xmlns:p14="http://schemas.microsoft.com/office/powerpoint/2010/main" val="16504023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Módulo.thmx</Template>
  <TotalTime>6780</TotalTime>
  <Words>2210</Words>
  <Application>Microsoft Macintosh PowerPoint</Application>
  <PresentationFormat>Presentación en pantalla (4:3)</PresentationFormat>
  <Paragraphs>224</Paragraphs>
  <Slides>20</Slides>
  <Notes>8</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Módulo</vt:lpstr>
      <vt:lpstr>Discursos de odio</vt:lpstr>
      <vt:lpstr>Discurso de odio</vt:lpstr>
      <vt:lpstr>Presentación de PowerPoint</vt:lpstr>
      <vt:lpstr>Iceberg del odio</vt:lpstr>
      <vt:lpstr>Impacto</vt:lpstr>
      <vt:lpstr>Discurso/Delito de odio</vt:lpstr>
      <vt:lpstr>Racismo y colonialismo</vt:lpstr>
      <vt:lpstr>Femicidio y violencia de género</vt:lpstr>
      <vt:lpstr>Globalización y respuestas</vt:lpstr>
      <vt:lpstr>Circulo del odio</vt:lpstr>
      <vt:lpstr>Cultura del odio</vt:lpstr>
      <vt:lpstr>Cultura del odio</vt:lpstr>
      <vt:lpstr>¿Libertad de expresión?</vt:lpstr>
      <vt:lpstr>Difusión del odio</vt:lpstr>
      <vt:lpstr>Internet</vt:lpstr>
      <vt:lpstr>¿Es el odio una enfermedad?</vt:lpstr>
      <vt:lpstr>Intervención</vt:lpstr>
      <vt:lpstr>Instrumentos de Derechos Humanos</vt:lpstr>
      <vt:lpstr>Política pública</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Discursos de odio</dc:title>
  <dc:creator>Claude Verges</dc:creator>
  <cp:lastModifiedBy>Claude Verges</cp:lastModifiedBy>
  <cp:revision>85</cp:revision>
  <dcterms:created xsi:type="dcterms:W3CDTF">2019-03-13T17:52:54Z</dcterms:created>
  <dcterms:modified xsi:type="dcterms:W3CDTF">2019-05-01T19:59:32Z</dcterms:modified>
</cp:coreProperties>
</file>