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69"/>
  </p:notesMasterIdLst>
  <p:sldIdLst>
    <p:sldId id="256" r:id="rId3"/>
    <p:sldId id="270" r:id="rId4"/>
    <p:sldId id="1165" r:id="rId5"/>
    <p:sldId id="1166" r:id="rId6"/>
    <p:sldId id="1167" r:id="rId7"/>
    <p:sldId id="532" r:id="rId8"/>
    <p:sldId id="533" r:id="rId9"/>
    <p:sldId id="637" r:id="rId10"/>
    <p:sldId id="1169" r:id="rId11"/>
    <p:sldId id="709" r:id="rId12"/>
    <p:sldId id="1170" r:id="rId13"/>
    <p:sldId id="1171" r:id="rId14"/>
    <p:sldId id="695" r:id="rId15"/>
    <p:sldId id="696" r:id="rId16"/>
    <p:sldId id="1174" r:id="rId17"/>
    <p:sldId id="1173" r:id="rId18"/>
    <p:sldId id="294" r:id="rId19"/>
    <p:sldId id="427" r:id="rId20"/>
    <p:sldId id="474" r:id="rId21"/>
    <p:sldId id="364" r:id="rId22"/>
    <p:sldId id="359" r:id="rId23"/>
    <p:sldId id="295" r:id="rId24"/>
    <p:sldId id="560" r:id="rId25"/>
    <p:sldId id="1175" r:id="rId26"/>
    <p:sldId id="657" r:id="rId27"/>
    <p:sldId id="692" r:id="rId28"/>
    <p:sldId id="659" r:id="rId29"/>
    <p:sldId id="660" r:id="rId30"/>
    <p:sldId id="413" r:id="rId31"/>
    <p:sldId id="1180" r:id="rId32"/>
    <p:sldId id="361" r:id="rId33"/>
    <p:sldId id="1178" r:id="rId34"/>
    <p:sldId id="661" r:id="rId35"/>
    <p:sldId id="662" r:id="rId36"/>
    <p:sldId id="1176" r:id="rId37"/>
    <p:sldId id="299" r:id="rId38"/>
    <p:sldId id="597" r:id="rId39"/>
    <p:sldId id="1177" r:id="rId40"/>
    <p:sldId id="680" r:id="rId41"/>
    <p:sldId id="1179" r:id="rId42"/>
    <p:sldId id="423" r:id="rId43"/>
    <p:sldId id="281" r:id="rId44"/>
    <p:sldId id="652" r:id="rId45"/>
    <p:sldId id="355" r:id="rId46"/>
    <p:sldId id="476" r:id="rId47"/>
    <p:sldId id="452" r:id="rId48"/>
    <p:sldId id="283" r:id="rId49"/>
    <p:sldId id="473" r:id="rId50"/>
    <p:sldId id="329" r:id="rId51"/>
    <p:sldId id="1172" r:id="rId52"/>
    <p:sldId id="676" r:id="rId53"/>
    <p:sldId id="263" r:id="rId54"/>
    <p:sldId id="538" r:id="rId55"/>
    <p:sldId id="556" r:id="rId56"/>
    <p:sldId id="346" r:id="rId57"/>
    <p:sldId id="336" r:id="rId58"/>
    <p:sldId id="1181" r:id="rId59"/>
    <p:sldId id="338" r:id="rId60"/>
    <p:sldId id="1182" r:id="rId61"/>
    <p:sldId id="333" r:id="rId62"/>
    <p:sldId id="334" r:id="rId63"/>
    <p:sldId id="1183" r:id="rId64"/>
    <p:sldId id="1184" r:id="rId65"/>
    <p:sldId id="685" r:id="rId66"/>
    <p:sldId id="1185" r:id="rId67"/>
    <p:sldId id="459" r:id="rId6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7" d="100"/>
          <a:sy n="67" d="100"/>
        </p:scale>
        <p:origin x="128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692622-E653-45A7-A5D0-45FAB9155F1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A72964E-2CF6-4CEC-A3BD-66C6A5404781}">
      <dgm:prSet/>
      <dgm:spPr/>
      <dgm:t>
        <a:bodyPr/>
        <a:lstStyle/>
        <a:p>
          <a:r>
            <a:rPr lang="es-AR" dirty="0">
              <a:solidFill>
                <a:schemeClr val="tx1"/>
              </a:solidFill>
            </a:rPr>
            <a:t>El binarismo sujeto/objeto</a:t>
          </a:r>
          <a:endParaRPr lang="en-US" dirty="0">
            <a:solidFill>
              <a:schemeClr val="tx1"/>
            </a:solidFill>
          </a:endParaRPr>
        </a:p>
      </dgm:t>
    </dgm:pt>
    <dgm:pt modelId="{4C80EDF0-3088-4689-B2D0-1DFD48738F07}" type="parTrans" cxnId="{A192D291-FA52-47C1-ACD5-706CA10BDD46}">
      <dgm:prSet/>
      <dgm:spPr/>
      <dgm:t>
        <a:bodyPr/>
        <a:lstStyle/>
        <a:p>
          <a:endParaRPr lang="en-US"/>
        </a:p>
      </dgm:t>
    </dgm:pt>
    <dgm:pt modelId="{67650C5B-EEDC-49D6-9160-219443AE2A76}" type="sibTrans" cxnId="{A192D291-FA52-47C1-ACD5-706CA10BDD46}">
      <dgm:prSet/>
      <dgm:spPr/>
      <dgm:t>
        <a:bodyPr/>
        <a:lstStyle/>
        <a:p>
          <a:endParaRPr lang="en-US"/>
        </a:p>
      </dgm:t>
    </dgm:pt>
    <dgm:pt modelId="{857403A9-94F9-4168-A5BA-A5AADA584ACE}">
      <dgm:prSet/>
      <dgm:spPr/>
      <dgm:t>
        <a:bodyPr/>
        <a:lstStyle/>
        <a:p>
          <a:r>
            <a:rPr lang="es-AR" dirty="0">
              <a:solidFill>
                <a:schemeClr val="tx1"/>
              </a:solidFill>
            </a:rPr>
            <a:t>Los animales como </a:t>
          </a:r>
          <a:r>
            <a:rPr lang="es-AR" dirty="0">
              <a:solidFill>
                <a:srgbClr val="C00000"/>
              </a:solidFill>
            </a:rPr>
            <a:t>objeto</a:t>
          </a:r>
          <a:endParaRPr lang="en-US" dirty="0">
            <a:solidFill>
              <a:srgbClr val="C00000"/>
            </a:solidFill>
          </a:endParaRPr>
        </a:p>
      </dgm:t>
    </dgm:pt>
    <dgm:pt modelId="{1EDD581D-6187-4C76-9BCD-0ADA81E01BE9}" type="parTrans" cxnId="{A7AA362F-8C1C-4602-94D1-1DF2BE9311BF}">
      <dgm:prSet/>
      <dgm:spPr/>
      <dgm:t>
        <a:bodyPr/>
        <a:lstStyle/>
        <a:p>
          <a:endParaRPr lang="en-US"/>
        </a:p>
      </dgm:t>
    </dgm:pt>
    <dgm:pt modelId="{9E2DCE27-C44C-4D64-80FE-12E534446A29}" type="sibTrans" cxnId="{A7AA362F-8C1C-4602-94D1-1DF2BE9311BF}">
      <dgm:prSet/>
      <dgm:spPr/>
      <dgm:t>
        <a:bodyPr/>
        <a:lstStyle/>
        <a:p>
          <a:endParaRPr lang="en-US"/>
        </a:p>
      </dgm:t>
    </dgm:pt>
    <dgm:pt modelId="{1D947D83-0E1C-4A37-884D-C534FC4D1F7C}" type="pres">
      <dgm:prSet presAssocID="{5A692622-E653-45A7-A5D0-45FAB9155F1B}" presName="linear" presStyleCnt="0">
        <dgm:presLayoutVars>
          <dgm:animLvl val="lvl"/>
          <dgm:resizeHandles val="exact"/>
        </dgm:presLayoutVars>
      </dgm:prSet>
      <dgm:spPr/>
    </dgm:pt>
    <dgm:pt modelId="{2FF1D0F7-697C-414F-B28D-30117F6E4798}" type="pres">
      <dgm:prSet presAssocID="{FA72964E-2CF6-4CEC-A3BD-66C6A5404781}" presName="parentText" presStyleLbl="node1" presStyleIdx="0" presStyleCnt="2" custScaleY="104219">
        <dgm:presLayoutVars>
          <dgm:chMax val="0"/>
          <dgm:bulletEnabled val="1"/>
        </dgm:presLayoutVars>
      </dgm:prSet>
      <dgm:spPr/>
    </dgm:pt>
    <dgm:pt modelId="{D086AF04-999A-4956-8694-74452FD431F1}" type="pres">
      <dgm:prSet presAssocID="{67650C5B-EEDC-49D6-9160-219443AE2A76}" presName="spacer" presStyleCnt="0"/>
      <dgm:spPr/>
    </dgm:pt>
    <dgm:pt modelId="{2188A194-4660-4DE1-8916-EF0B5C5FBE4A}" type="pres">
      <dgm:prSet presAssocID="{857403A9-94F9-4168-A5BA-A5AADA584ACE}" presName="parentText" presStyleLbl="node1" presStyleIdx="1" presStyleCnt="2" custLinFactNeighborX="877" custLinFactNeighborY="-7622">
        <dgm:presLayoutVars>
          <dgm:chMax val="0"/>
          <dgm:bulletEnabled val="1"/>
        </dgm:presLayoutVars>
      </dgm:prSet>
      <dgm:spPr/>
    </dgm:pt>
  </dgm:ptLst>
  <dgm:cxnLst>
    <dgm:cxn modelId="{A7AA362F-8C1C-4602-94D1-1DF2BE9311BF}" srcId="{5A692622-E653-45A7-A5D0-45FAB9155F1B}" destId="{857403A9-94F9-4168-A5BA-A5AADA584ACE}" srcOrd="1" destOrd="0" parTransId="{1EDD581D-6187-4C76-9BCD-0ADA81E01BE9}" sibTransId="{9E2DCE27-C44C-4D64-80FE-12E534446A29}"/>
    <dgm:cxn modelId="{B9F98232-132D-4F65-B639-DA25718DD9AE}" type="presOf" srcId="{FA72964E-2CF6-4CEC-A3BD-66C6A5404781}" destId="{2FF1D0F7-697C-414F-B28D-30117F6E4798}" srcOrd="0" destOrd="0" presId="urn:microsoft.com/office/officeart/2005/8/layout/vList2"/>
    <dgm:cxn modelId="{A630CD62-C1DD-4FBE-9909-E23C06F90159}" type="presOf" srcId="{5A692622-E653-45A7-A5D0-45FAB9155F1B}" destId="{1D947D83-0E1C-4A37-884D-C534FC4D1F7C}" srcOrd="0" destOrd="0" presId="urn:microsoft.com/office/officeart/2005/8/layout/vList2"/>
    <dgm:cxn modelId="{A192D291-FA52-47C1-ACD5-706CA10BDD46}" srcId="{5A692622-E653-45A7-A5D0-45FAB9155F1B}" destId="{FA72964E-2CF6-4CEC-A3BD-66C6A5404781}" srcOrd="0" destOrd="0" parTransId="{4C80EDF0-3088-4689-B2D0-1DFD48738F07}" sibTransId="{67650C5B-EEDC-49D6-9160-219443AE2A76}"/>
    <dgm:cxn modelId="{52653ABF-E1A2-4E5B-8258-16136E07193B}" type="presOf" srcId="{857403A9-94F9-4168-A5BA-A5AADA584ACE}" destId="{2188A194-4660-4DE1-8916-EF0B5C5FBE4A}" srcOrd="0" destOrd="0" presId="urn:microsoft.com/office/officeart/2005/8/layout/vList2"/>
    <dgm:cxn modelId="{79B384C3-A0E1-4A9F-AE93-5DD0492C180E}" type="presParOf" srcId="{1D947D83-0E1C-4A37-884D-C534FC4D1F7C}" destId="{2FF1D0F7-697C-414F-B28D-30117F6E4798}" srcOrd="0" destOrd="0" presId="urn:microsoft.com/office/officeart/2005/8/layout/vList2"/>
    <dgm:cxn modelId="{A19DC786-ACB0-4F1C-BD18-62AD72161BEA}" type="presParOf" srcId="{1D947D83-0E1C-4A37-884D-C534FC4D1F7C}" destId="{D086AF04-999A-4956-8694-74452FD431F1}" srcOrd="1" destOrd="0" presId="urn:microsoft.com/office/officeart/2005/8/layout/vList2"/>
    <dgm:cxn modelId="{E1DCC0BB-3FAE-48F4-BDC9-362DFEB56E05}" type="presParOf" srcId="{1D947D83-0E1C-4A37-884D-C534FC4D1F7C}" destId="{2188A194-4660-4DE1-8916-EF0B5C5FBE4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C5467A-BFBF-4FA5-9B41-9BE6C6A61E0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CAF2C2F-E8A2-4223-9190-E65C996EC059}">
      <dgm:prSet custT="1"/>
      <dgm:spPr/>
      <dgm:t>
        <a:bodyPr/>
        <a:lstStyle/>
        <a:p>
          <a:r>
            <a:rPr lang="es-AR" sz="3200" b="1" dirty="0">
              <a:solidFill>
                <a:schemeClr val="tx1"/>
              </a:solidFill>
            </a:rPr>
            <a:t>Los que eran bravíos y se domesticaron</a:t>
          </a:r>
          <a:endParaRPr lang="en-US" sz="3200" b="1" dirty="0">
            <a:solidFill>
              <a:schemeClr val="tx1"/>
            </a:solidFill>
          </a:endParaRPr>
        </a:p>
      </dgm:t>
    </dgm:pt>
    <dgm:pt modelId="{B3C17E51-1275-44F9-A04E-8477FA445D54}" type="parTrans" cxnId="{EECC4EB0-F627-4499-98FF-B318BCF06EC5}">
      <dgm:prSet/>
      <dgm:spPr/>
      <dgm:t>
        <a:bodyPr/>
        <a:lstStyle/>
        <a:p>
          <a:endParaRPr lang="en-US"/>
        </a:p>
      </dgm:t>
    </dgm:pt>
    <dgm:pt modelId="{3FB70FF1-1D48-408E-82D9-8FE7EBC50FE5}" type="sibTrans" cxnId="{EECC4EB0-F627-4499-98FF-B318BCF06EC5}">
      <dgm:prSet/>
      <dgm:spPr/>
      <dgm:t>
        <a:bodyPr/>
        <a:lstStyle/>
        <a:p>
          <a:endParaRPr lang="en-US"/>
        </a:p>
      </dgm:t>
    </dgm:pt>
    <dgm:pt modelId="{162B54BB-60C8-4134-9350-D562C2D16740}">
      <dgm:prSet custT="1"/>
      <dgm:spPr/>
      <dgm:t>
        <a:bodyPr/>
        <a:lstStyle/>
        <a:p>
          <a:r>
            <a:rPr lang="es-AR" sz="4400" dirty="0">
              <a:solidFill>
                <a:schemeClr val="tx1"/>
              </a:solidFill>
            </a:rPr>
            <a:t>Lobos a perros</a:t>
          </a:r>
          <a:endParaRPr lang="en-US" sz="4400" dirty="0">
            <a:solidFill>
              <a:schemeClr val="tx1"/>
            </a:solidFill>
          </a:endParaRPr>
        </a:p>
      </dgm:t>
    </dgm:pt>
    <dgm:pt modelId="{21073CA1-9142-4060-B068-E7F7A52C958D}" type="parTrans" cxnId="{B9C311D5-CBF8-430C-9962-EDF3CEF2688F}">
      <dgm:prSet/>
      <dgm:spPr/>
      <dgm:t>
        <a:bodyPr/>
        <a:lstStyle/>
        <a:p>
          <a:endParaRPr lang="en-US"/>
        </a:p>
      </dgm:t>
    </dgm:pt>
    <dgm:pt modelId="{B1932AAE-9BCB-435B-87D6-424C6B465C87}" type="sibTrans" cxnId="{B9C311D5-CBF8-430C-9962-EDF3CEF2688F}">
      <dgm:prSet/>
      <dgm:spPr/>
      <dgm:t>
        <a:bodyPr/>
        <a:lstStyle/>
        <a:p>
          <a:endParaRPr lang="en-US"/>
        </a:p>
      </dgm:t>
    </dgm:pt>
    <dgm:pt modelId="{2E2F3C4C-E856-4FEC-BD98-F5326B606AF0}">
      <dgm:prSet custT="1"/>
      <dgm:spPr/>
      <dgm:t>
        <a:bodyPr/>
        <a:lstStyle/>
        <a:p>
          <a:r>
            <a:rPr lang="es-AR" sz="3600" dirty="0">
              <a:solidFill>
                <a:schemeClr val="tx1"/>
              </a:solidFill>
            </a:rPr>
            <a:t>Felinos bravíos a gatos</a:t>
          </a:r>
          <a:endParaRPr lang="en-US" sz="3600" dirty="0">
            <a:solidFill>
              <a:schemeClr val="tx1"/>
            </a:solidFill>
          </a:endParaRPr>
        </a:p>
      </dgm:t>
    </dgm:pt>
    <dgm:pt modelId="{808DE563-3451-4F52-A189-0DE690325CEB}" type="parTrans" cxnId="{88EC9F88-F9D7-4DFC-93B1-1648E6DA2BEB}">
      <dgm:prSet/>
      <dgm:spPr/>
      <dgm:t>
        <a:bodyPr/>
        <a:lstStyle/>
        <a:p>
          <a:endParaRPr lang="en-US"/>
        </a:p>
      </dgm:t>
    </dgm:pt>
    <dgm:pt modelId="{D3162AFA-8BF9-49F0-9736-ECFDB24352FE}" type="sibTrans" cxnId="{88EC9F88-F9D7-4DFC-93B1-1648E6DA2BEB}">
      <dgm:prSet/>
      <dgm:spPr/>
      <dgm:t>
        <a:bodyPr/>
        <a:lstStyle/>
        <a:p>
          <a:endParaRPr lang="en-US"/>
        </a:p>
      </dgm:t>
    </dgm:pt>
    <dgm:pt modelId="{8CABBD43-85F1-4604-BC6A-4DB08E45D138}">
      <dgm:prSet custT="1"/>
      <dgm:spPr/>
      <dgm:t>
        <a:bodyPr/>
        <a:lstStyle/>
        <a:p>
          <a:r>
            <a:rPr lang="es-AR" sz="4000" dirty="0">
              <a:solidFill>
                <a:schemeClr val="tx1"/>
              </a:solidFill>
            </a:rPr>
            <a:t>Jabalíes a cerdos</a:t>
          </a:r>
          <a:endParaRPr lang="en-US" sz="4000" dirty="0">
            <a:solidFill>
              <a:schemeClr val="tx1"/>
            </a:solidFill>
          </a:endParaRPr>
        </a:p>
      </dgm:t>
    </dgm:pt>
    <dgm:pt modelId="{8381A2A7-F110-4124-AA7E-9C2E680A8EB5}" type="parTrans" cxnId="{6CEFE374-1859-4D5E-91A1-3D4646CBAE6C}">
      <dgm:prSet/>
      <dgm:spPr/>
      <dgm:t>
        <a:bodyPr/>
        <a:lstStyle/>
        <a:p>
          <a:endParaRPr lang="en-US"/>
        </a:p>
      </dgm:t>
    </dgm:pt>
    <dgm:pt modelId="{E41C78EE-8B4B-4A65-852C-5749CF1CEABC}" type="sibTrans" cxnId="{6CEFE374-1859-4D5E-91A1-3D4646CBAE6C}">
      <dgm:prSet/>
      <dgm:spPr/>
      <dgm:t>
        <a:bodyPr/>
        <a:lstStyle/>
        <a:p>
          <a:endParaRPr lang="en-US"/>
        </a:p>
      </dgm:t>
    </dgm:pt>
    <dgm:pt modelId="{1171B7E3-6C80-4DF0-9D21-D0422E232AB6}" type="pres">
      <dgm:prSet presAssocID="{0EC5467A-BFBF-4FA5-9B41-9BE6C6A61E0B}" presName="root" presStyleCnt="0">
        <dgm:presLayoutVars>
          <dgm:dir/>
          <dgm:resizeHandles val="exact"/>
        </dgm:presLayoutVars>
      </dgm:prSet>
      <dgm:spPr/>
    </dgm:pt>
    <dgm:pt modelId="{B725B0DC-E4C7-4D90-AE5D-64B1FE8E665E}" type="pres">
      <dgm:prSet presAssocID="{7CAF2C2F-E8A2-4223-9190-E65C996EC059}" presName="compNode" presStyleCnt="0"/>
      <dgm:spPr/>
    </dgm:pt>
    <dgm:pt modelId="{8AC8753E-DBAA-4FB2-A0AE-51CDEBCDB81F}" type="pres">
      <dgm:prSet presAssocID="{7CAF2C2F-E8A2-4223-9190-E65C996EC059}" presName="bgRect" presStyleLbl="bgShp" presStyleIdx="0" presStyleCnt="4"/>
      <dgm:spPr/>
    </dgm:pt>
    <dgm:pt modelId="{40F587A7-4671-4D63-B93F-1A4DDE47429E}" type="pres">
      <dgm:prSet presAssocID="{7CAF2C2F-E8A2-4223-9190-E65C996EC05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4C95F47A-4D8B-4E58-BF6C-4DBBCE17E3C6}" type="pres">
      <dgm:prSet presAssocID="{7CAF2C2F-E8A2-4223-9190-E65C996EC059}" presName="spaceRect" presStyleCnt="0"/>
      <dgm:spPr/>
    </dgm:pt>
    <dgm:pt modelId="{D91DEB10-2652-4029-88B7-B036BEABC011}" type="pres">
      <dgm:prSet presAssocID="{7CAF2C2F-E8A2-4223-9190-E65C996EC059}" presName="parTx" presStyleLbl="revTx" presStyleIdx="0" presStyleCnt="4">
        <dgm:presLayoutVars>
          <dgm:chMax val="0"/>
          <dgm:chPref val="0"/>
        </dgm:presLayoutVars>
      </dgm:prSet>
      <dgm:spPr/>
    </dgm:pt>
    <dgm:pt modelId="{2999E578-50E9-42FA-8CCE-F39A453AC80C}" type="pres">
      <dgm:prSet presAssocID="{3FB70FF1-1D48-408E-82D9-8FE7EBC50FE5}" presName="sibTrans" presStyleCnt="0"/>
      <dgm:spPr/>
    </dgm:pt>
    <dgm:pt modelId="{7C3CB795-3DC4-4C74-AAA0-5F527BD2E99A}" type="pres">
      <dgm:prSet presAssocID="{162B54BB-60C8-4134-9350-D562C2D16740}" presName="compNode" presStyleCnt="0"/>
      <dgm:spPr/>
    </dgm:pt>
    <dgm:pt modelId="{3B086FD4-3C1C-4E6E-A4CB-1E248D23FF4D}" type="pres">
      <dgm:prSet presAssocID="{162B54BB-60C8-4134-9350-D562C2D16740}" presName="bgRect" presStyleLbl="bgShp" presStyleIdx="1" presStyleCnt="4"/>
      <dgm:spPr/>
    </dgm:pt>
    <dgm:pt modelId="{0DE6DD34-FD94-4C60-A670-81846099648E}" type="pres">
      <dgm:prSet presAssocID="{162B54BB-60C8-4134-9350-D562C2D1674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w Prints"/>
        </a:ext>
      </dgm:extLst>
    </dgm:pt>
    <dgm:pt modelId="{3D4255FA-E6D7-480F-B4A4-445833EAAB47}" type="pres">
      <dgm:prSet presAssocID="{162B54BB-60C8-4134-9350-D562C2D16740}" presName="spaceRect" presStyleCnt="0"/>
      <dgm:spPr/>
    </dgm:pt>
    <dgm:pt modelId="{1716890B-7B7F-4082-94FB-9C596FA85B2B}" type="pres">
      <dgm:prSet presAssocID="{162B54BB-60C8-4134-9350-D562C2D16740}" presName="parTx" presStyleLbl="revTx" presStyleIdx="1" presStyleCnt="4">
        <dgm:presLayoutVars>
          <dgm:chMax val="0"/>
          <dgm:chPref val="0"/>
        </dgm:presLayoutVars>
      </dgm:prSet>
      <dgm:spPr/>
    </dgm:pt>
    <dgm:pt modelId="{F78C626E-6045-41B0-B06A-8FA24DEFF856}" type="pres">
      <dgm:prSet presAssocID="{B1932AAE-9BCB-435B-87D6-424C6B465C87}" presName="sibTrans" presStyleCnt="0"/>
      <dgm:spPr/>
    </dgm:pt>
    <dgm:pt modelId="{5FDECC95-2427-41FA-9B0D-5AC7B144838B}" type="pres">
      <dgm:prSet presAssocID="{2E2F3C4C-E856-4FEC-BD98-F5326B606AF0}" presName="compNode" presStyleCnt="0"/>
      <dgm:spPr/>
    </dgm:pt>
    <dgm:pt modelId="{72E34314-44F5-40F2-9B05-89ECA06D08F6}" type="pres">
      <dgm:prSet presAssocID="{2E2F3C4C-E856-4FEC-BD98-F5326B606AF0}" presName="bgRect" presStyleLbl="bgShp" presStyleIdx="2" presStyleCnt="4"/>
      <dgm:spPr/>
    </dgm:pt>
    <dgm:pt modelId="{F2B8C8CD-6649-465D-BD07-9EDEFDCBE2F8}" type="pres">
      <dgm:prSet presAssocID="{2E2F3C4C-E856-4FEC-BD98-F5326B606AF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t"/>
        </a:ext>
      </dgm:extLst>
    </dgm:pt>
    <dgm:pt modelId="{A9033B3D-6ABF-4ABB-ADD1-71F2368E8E34}" type="pres">
      <dgm:prSet presAssocID="{2E2F3C4C-E856-4FEC-BD98-F5326B606AF0}" presName="spaceRect" presStyleCnt="0"/>
      <dgm:spPr/>
    </dgm:pt>
    <dgm:pt modelId="{E1DF488A-6D90-4F20-9CE5-6A5B735F5C7B}" type="pres">
      <dgm:prSet presAssocID="{2E2F3C4C-E856-4FEC-BD98-F5326B606AF0}" presName="parTx" presStyleLbl="revTx" presStyleIdx="2" presStyleCnt="4">
        <dgm:presLayoutVars>
          <dgm:chMax val="0"/>
          <dgm:chPref val="0"/>
        </dgm:presLayoutVars>
      </dgm:prSet>
      <dgm:spPr/>
    </dgm:pt>
    <dgm:pt modelId="{51815598-648F-4C06-AB46-AF8FC544B8DB}" type="pres">
      <dgm:prSet presAssocID="{D3162AFA-8BF9-49F0-9736-ECFDB24352FE}" presName="sibTrans" presStyleCnt="0"/>
      <dgm:spPr/>
    </dgm:pt>
    <dgm:pt modelId="{1AF4411C-4560-466C-B044-EA8D190DB9C8}" type="pres">
      <dgm:prSet presAssocID="{8CABBD43-85F1-4604-BC6A-4DB08E45D138}" presName="compNode" presStyleCnt="0"/>
      <dgm:spPr/>
    </dgm:pt>
    <dgm:pt modelId="{D99C699E-CA5A-40BC-803F-60E0C0DCC45D}" type="pres">
      <dgm:prSet presAssocID="{8CABBD43-85F1-4604-BC6A-4DB08E45D138}" presName="bgRect" presStyleLbl="bgShp" presStyleIdx="3" presStyleCnt="4"/>
      <dgm:spPr/>
    </dgm:pt>
    <dgm:pt modelId="{D585BCE0-C1DE-4F86-B8A6-2B153EE65E2C}" type="pres">
      <dgm:prSet presAssocID="{8CABBD43-85F1-4604-BC6A-4DB08E45D13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"/>
        </a:ext>
      </dgm:extLst>
    </dgm:pt>
    <dgm:pt modelId="{91D8A555-71FF-423A-A1B8-ED9DBD9BEDA8}" type="pres">
      <dgm:prSet presAssocID="{8CABBD43-85F1-4604-BC6A-4DB08E45D138}" presName="spaceRect" presStyleCnt="0"/>
      <dgm:spPr/>
    </dgm:pt>
    <dgm:pt modelId="{C1B74E36-9B69-47E9-9776-21C06873B885}" type="pres">
      <dgm:prSet presAssocID="{8CABBD43-85F1-4604-BC6A-4DB08E45D13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1791F24-07A9-4E50-B1CE-45D6C1363078}" type="presOf" srcId="{162B54BB-60C8-4134-9350-D562C2D16740}" destId="{1716890B-7B7F-4082-94FB-9C596FA85B2B}" srcOrd="0" destOrd="0" presId="urn:microsoft.com/office/officeart/2018/2/layout/IconVerticalSolidList"/>
    <dgm:cxn modelId="{89B43B32-5F1D-466F-A9CE-206B50890400}" type="presOf" srcId="{8CABBD43-85F1-4604-BC6A-4DB08E45D138}" destId="{C1B74E36-9B69-47E9-9776-21C06873B885}" srcOrd="0" destOrd="0" presId="urn:microsoft.com/office/officeart/2018/2/layout/IconVerticalSolidList"/>
    <dgm:cxn modelId="{6CEFE374-1859-4D5E-91A1-3D4646CBAE6C}" srcId="{0EC5467A-BFBF-4FA5-9B41-9BE6C6A61E0B}" destId="{8CABBD43-85F1-4604-BC6A-4DB08E45D138}" srcOrd="3" destOrd="0" parTransId="{8381A2A7-F110-4124-AA7E-9C2E680A8EB5}" sibTransId="{E41C78EE-8B4B-4A65-852C-5749CF1CEABC}"/>
    <dgm:cxn modelId="{1AEAA775-D720-4749-BAC9-82462AAAA288}" type="presOf" srcId="{7CAF2C2F-E8A2-4223-9190-E65C996EC059}" destId="{D91DEB10-2652-4029-88B7-B036BEABC011}" srcOrd="0" destOrd="0" presId="urn:microsoft.com/office/officeart/2018/2/layout/IconVerticalSolidList"/>
    <dgm:cxn modelId="{84106B7A-7E31-4A67-89A6-FFC6D08F2794}" type="presOf" srcId="{0EC5467A-BFBF-4FA5-9B41-9BE6C6A61E0B}" destId="{1171B7E3-6C80-4DF0-9D21-D0422E232AB6}" srcOrd="0" destOrd="0" presId="urn:microsoft.com/office/officeart/2018/2/layout/IconVerticalSolidList"/>
    <dgm:cxn modelId="{88EC9F88-F9D7-4DFC-93B1-1648E6DA2BEB}" srcId="{0EC5467A-BFBF-4FA5-9B41-9BE6C6A61E0B}" destId="{2E2F3C4C-E856-4FEC-BD98-F5326B606AF0}" srcOrd="2" destOrd="0" parTransId="{808DE563-3451-4F52-A189-0DE690325CEB}" sibTransId="{D3162AFA-8BF9-49F0-9736-ECFDB24352FE}"/>
    <dgm:cxn modelId="{EECC4EB0-F627-4499-98FF-B318BCF06EC5}" srcId="{0EC5467A-BFBF-4FA5-9B41-9BE6C6A61E0B}" destId="{7CAF2C2F-E8A2-4223-9190-E65C996EC059}" srcOrd="0" destOrd="0" parTransId="{B3C17E51-1275-44F9-A04E-8477FA445D54}" sibTransId="{3FB70FF1-1D48-408E-82D9-8FE7EBC50FE5}"/>
    <dgm:cxn modelId="{85A9E9C3-EDE2-4F02-9CF3-0B03B9E7CDA2}" type="presOf" srcId="{2E2F3C4C-E856-4FEC-BD98-F5326B606AF0}" destId="{E1DF488A-6D90-4F20-9CE5-6A5B735F5C7B}" srcOrd="0" destOrd="0" presId="urn:microsoft.com/office/officeart/2018/2/layout/IconVerticalSolidList"/>
    <dgm:cxn modelId="{B9C311D5-CBF8-430C-9962-EDF3CEF2688F}" srcId="{0EC5467A-BFBF-4FA5-9B41-9BE6C6A61E0B}" destId="{162B54BB-60C8-4134-9350-D562C2D16740}" srcOrd="1" destOrd="0" parTransId="{21073CA1-9142-4060-B068-E7F7A52C958D}" sibTransId="{B1932AAE-9BCB-435B-87D6-424C6B465C87}"/>
    <dgm:cxn modelId="{105539DF-2E81-4322-A1DD-147B2BD0F0B1}" type="presParOf" srcId="{1171B7E3-6C80-4DF0-9D21-D0422E232AB6}" destId="{B725B0DC-E4C7-4D90-AE5D-64B1FE8E665E}" srcOrd="0" destOrd="0" presId="urn:microsoft.com/office/officeart/2018/2/layout/IconVerticalSolidList"/>
    <dgm:cxn modelId="{954C4DCA-B250-49D4-B8BA-1FBEE82D9231}" type="presParOf" srcId="{B725B0DC-E4C7-4D90-AE5D-64B1FE8E665E}" destId="{8AC8753E-DBAA-4FB2-A0AE-51CDEBCDB81F}" srcOrd="0" destOrd="0" presId="urn:microsoft.com/office/officeart/2018/2/layout/IconVerticalSolidList"/>
    <dgm:cxn modelId="{DB228C5B-792C-4D0F-AB06-D83FEE1F0E06}" type="presParOf" srcId="{B725B0DC-E4C7-4D90-AE5D-64B1FE8E665E}" destId="{40F587A7-4671-4D63-B93F-1A4DDE47429E}" srcOrd="1" destOrd="0" presId="urn:microsoft.com/office/officeart/2018/2/layout/IconVerticalSolidList"/>
    <dgm:cxn modelId="{2CE11A75-09AD-4614-ADBB-9C0A42249F7A}" type="presParOf" srcId="{B725B0DC-E4C7-4D90-AE5D-64B1FE8E665E}" destId="{4C95F47A-4D8B-4E58-BF6C-4DBBCE17E3C6}" srcOrd="2" destOrd="0" presId="urn:microsoft.com/office/officeart/2018/2/layout/IconVerticalSolidList"/>
    <dgm:cxn modelId="{2398A79C-BAE0-40D3-9AD9-462CAD792E7A}" type="presParOf" srcId="{B725B0DC-E4C7-4D90-AE5D-64B1FE8E665E}" destId="{D91DEB10-2652-4029-88B7-B036BEABC011}" srcOrd="3" destOrd="0" presId="urn:microsoft.com/office/officeart/2018/2/layout/IconVerticalSolidList"/>
    <dgm:cxn modelId="{6C6669F4-0D0E-4C40-9249-8E30AA5ACEC1}" type="presParOf" srcId="{1171B7E3-6C80-4DF0-9D21-D0422E232AB6}" destId="{2999E578-50E9-42FA-8CCE-F39A453AC80C}" srcOrd="1" destOrd="0" presId="urn:microsoft.com/office/officeart/2018/2/layout/IconVerticalSolidList"/>
    <dgm:cxn modelId="{51BDDBA1-BAE3-4FB7-889C-039E0A3983C3}" type="presParOf" srcId="{1171B7E3-6C80-4DF0-9D21-D0422E232AB6}" destId="{7C3CB795-3DC4-4C74-AAA0-5F527BD2E99A}" srcOrd="2" destOrd="0" presId="urn:microsoft.com/office/officeart/2018/2/layout/IconVerticalSolidList"/>
    <dgm:cxn modelId="{AC08BDC8-DEB0-485C-8A6C-5075C36C3D15}" type="presParOf" srcId="{7C3CB795-3DC4-4C74-AAA0-5F527BD2E99A}" destId="{3B086FD4-3C1C-4E6E-A4CB-1E248D23FF4D}" srcOrd="0" destOrd="0" presId="urn:microsoft.com/office/officeart/2018/2/layout/IconVerticalSolidList"/>
    <dgm:cxn modelId="{D39AD77A-DF5D-4713-B37B-AA6D69FD8D78}" type="presParOf" srcId="{7C3CB795-3DC4-4C74-AAA0-5F527BD2E99A}" destId="{0DE6DD34-FD94-4C60-A670-81846099648E}" srcOrd="1" destOrd="0" presId="urn:microsoft.com/office/officeart/2018/2/layout/IconVerticalSolidList"/>
    <dgm:cxn modelId="{646E1655-9B42-4454-8205-E6DD79101A5F}" type="presParOf" srcId="{7C3CB795-3DC4-4C74-AAA0-5F527BD2E99A}" destId="{3D4255FA-E6D7-480F-B4A4-445833EAAB47}" srcOrd="2" destOrd="0" presId="urn:microsoft.com/office/officeart/2018/2/layout/IconVerticalSolidList"/>
    <dgm:cxn modelId="{D37CC850-3C1D-48B4-A231-C0C2ACE05459}" type="presParOf" srcId="{7C3CB795-3DC4-4C74-AAA0-5F527BD2E99A}" destId="{1716890B-7B7F-4082-94FB-9C596FA85B2B}" srcOrd="3" destOrd="0" presId="urn:microsoft.com/office/officeart/2018/2/layout/IconVerticalSolidList"/>
    <dgm:cxn modelId="{E6433D23-9934-4731-8ACA-40B9B3F0D697}" type="presParOf" srcId="{1171B7E3-6C80-4DF0-9D21-D0422E232AB6}" destId="{F78C626E-6045-41B0-B06A-8FA24DEFF856}" srcOrd="3" destOrd="0" presId="urn:microsoft.com/office/officeart/2018/2/layout/IconVerticalSolidList"/>
    <dgm:cxn modelId="{57157433-4146-4F72-9120-7DAF1DD7085E}" type="presParOf" srcId="{1171B7E3-6C80-4DF0-9D21-D0422E232AB6}" destId="{5FDECC95-2427-41FA-9B0D-5AC7B144838B}" srcOrd="4" destOrd="0" presId="urn:microsoft.com/office/officeart/2018/2/layout/IconVerticalSolidList"/>
    <dgm:cxn modelId="{960950ED-2EA5-4629-9E4F-CB4F2C907E25}" type="presParOf" srcId="{5FDECC95-2427-41FA-9B0D-5AC7B144838B}" destId="{72E34314-44F5-40F2-9B05-89ECA06D08F6}" srcOrd="0" destOrd="0" presId="urn:microsoft.com/office/officeart/2018/2/layout/IconVerticalSolidList"/>
    <dgm:cxn modelId="{9F13ECE9-7361-45F8-B5A5-E177F5AB7C90}" type="presParOf" srcId="{5FDECC95-2427-41FA-9B0D-5AC7B144838B}" destId="{F2B8C8CD-6649-465D-BD07-9EDEFDCBE2F8}" srcOrd="1" destOrd="0" presId="urn:microsoft.com/office/officeart/2018/2/layout/IconVerticalSolidList"/>
    <dgm:cxn modelId="{30C7B24C-9AB1-426E-AEE9-35E564FC2CF0}" type="presParOf" srcId="{5FDECC95-2427-41FA-9B0D-5AC7B144838B}" destId="{A9033B3D-6ABF-4ABB-ADD1-71F2368E8E34}" srcOrd="2" destOrd="0" presId="urn:microsoft.com/office/officeart/2018/2/layout/IconVerticalSolidList"/>
    <dgm:cxn modelId="{7E5EE913-20E4-401C-8BE2-D2D7D54A73FC}" type="presParOf" srcId="{5FDECC95-2427-41FA-9B0D-5AC7B144838B}" destId="{E1DF488A-6D90-4F20-9CE5-6A5B735F5C7B}" srcOrd="3" destOrd="0" presId="urn:microsoft.com/office/officeart/2018/2/layout/IconVerticalSolidList"/>
    <dgm:cxn modelId="{5EE3123E-A1FB-4EBA-884C-54509E8A3098}" type="presParOf" srcId="{1171B7E3-6C80-4DF0-9D21-D0422E232AB6}" destId="{51815598-648F-4C06-AB46-AF8FC544B8DB}" srcOrd="5" destOrd="0" presId="urn:microsoft.com/office/officeart/2018/2/layout/IconVerticalSolidList"/>
    <dgm:cxn modelId="{A696766C-8564-4DC3-8014-66DEE59C4B12}" type="presParOf" srcId="{1171B7E3-6C80-4DF0-9D21-D0422E232AB6}" destId="{1AF4411C-4560-466C-B044-EA8D190DB9C8}" srcOrd="6" destOrd="0" presId="urn:microsoft.com/office/officeart/2018/2/layout/IconVerticalSolidList"/>
    <dgm:cxn modelId="{DF081EFE-EBCF-47EA-9519-12E4E6A5477B}" type="presParOf" srcId="{1AF4411C-4560-466C-B044-EA8D190DB9C8}" destId="{D99C699E-CA5A-40BC-803F-60E0C0DCC45D}" srcOrd="0" destOrd="0" presId="urn:microsoft.com/office/officeart/2018/2/layout/IconVerticalSolidList"/>
    <dgm:cxn modelId="{CE3709D3-1713-4592-A801-AB63B315F237}" type="presParOf" srcId="{1AF4411C-4560-466C-B044-EA8D190DB9C8}" destId="{D585BCE0-C1DE-4F86-B8A6-2B153EE65E2C}" srcOrd="1" destOrd="0" presId="urn:microsoft.com/office/officeart/2018/2/layout/IconVerticalSolidList"/>
    <dgm:cxn modelId="{F3C83E2D-3F28-4ADD-964F-601166EE8AA5}" type="presParOf" srcId="{1AF4411C-4560-466C-B044-EA8D190DB9C8}" destId="{91D8A555-71FF-423A-A1B8-ED9DBD9BEDA8}" srcOrd="2" destOrd="0" presId="urn:microsoft.com/office/officeart/2018/2/layout/IconVerticalSolidList"/>
    <dgm:cxn modelId="{DC1E41F8-43A4-4F19-A616-8697AB169FA2}" type="presParOf" srcId="{1AF4411C-4560-466C-B044-EA8D190DB9C8}" destId="{C1B74E36-9B69-47E9-9776-21C06873B88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3629C2-2BFB-4F19-A556-27624A4ACFD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08EB6AE-F3AF-4A96-A3FA-1E090908A66D}">
      <dgm:prSet/>
      <dgm:spPr/>
      <dgm:t>
        <a:bodyPr/>
        <a:lstStyle/>
        <a:p>
          <a:r>
            <a:rPr lang="es-AR" baseline="0" dirty="0">
              <a:solidFill>
                <a:srgbClr val="C00000"/>
              </a:solidFill>
            </a:rPr>
            <a:t>Persona</a:t>
          </a:r>
          <a:r>
            <a:rPr lang="es-AR" baseline="0" dirty="0">
              <a:solidFill>
                <a:schemeClr val="tx1"/>
              </a:solidFill>
            </a:rPr>
            <a:t> no humana</a:t>
          </a:r>
          <a:endParaRPr lang="en-US" dirty="0">
            <a:solidFill>
              <a:schemeClr val="tx1"/>
            </a:solidFill>
          </a:endParaRPr>
        </a:p>
      </dgm:t>
    </dgm:pt>
    <dgm:pt modelId="{72BB2904-75EA-4FF2-86F8-CF74F8B37E4B}" type="parTrans" cxnId="{94F1307E-9B38-4C14-AE71-ECF629746111}">
      <dgm:prSet/>
      <dgm:spPr/>
      <dgm:t>
        <a:bodyPr/>
        <a:lstStyle/>
        <a:p>
          <a:endParaRPr lang="en-US"/>
        </a:p>
      </dgm:t>
    </dgm:pt>
    <dgm:pt modelId="{57C45747-5DE6-469A-87B8-1A013A26AAC0}" type="sibTrans" cxnId="{94F1307E-9B38-4C14-AE71-ECF629746111}">
      <dgm:prSet/>
      <dgm:spPr/>
      <dgm:t>
        <a:bodyPr/>
        <a:lstStyle/>
        <a:p>
          <a:endParaRPr lang="en-US"/>
        </a:p>
      </dgm:t>
    </dgm:pt>
    <dgm:pt modelId="{E9EFEB30-9984-4DEF-909E-A1ABB4D788B0}">
      <dgm:prSet/>
      <dgm:spPr/>
      <dgm:t>
        <a:bodyPr/>
        <a:lstStyle/>
        <a:p>
          <a:r>
            <a:rPr lang="es-AR" baseline="0" dirty="0">
              <a:solidFill>
                <a:srgbClr val="C00000"/>
              </a:solidFill>
            </a:rPr>
            <a:t>Sujeto</a:t>
          </a:r>
          <a:r>
            <a:rPr lang="es-AR" baseline="0" dirty="0">
              <a:solidFill>
                <a:schemeClr val="tx1"/>
              </a:solidFill>
            </a:rPr>
            <a:t> no humano</a:t>
          </a:r>
          <a:endParaRPr lang="en-US" dirty="0">
            <a:solidFill>
              <a:schemeClr val="tx1"/>
            </a:solidFill>
          </a:endParaRPr>
        </a:p>
      </dgm:t>
    </dgm:pt>
    <dgm:pt modelId="{70004C14-3D95-4CD0-858C-FF8FA23CF2A6}" type="parTrans" cxnId="{AEE16881-38EF-45D6-88D7-13AE8D814836}">
      <dgm:prSet/>
      <dgm:spPr/>
      <dgm:t>
        <a:bodyPr/>
        <a:lstStyle/>
        <a:p>
          <a:endParaRPr lang="en-US"/>
        </a:p>
      </dgm:t>
    </dgm:pt>
    <dgm:pt modelId="{341E6A12-4386-4EF9-B957-CD7222C9E8C6}" type="sibTrans" cxnId="{AEE16881-38EF-45D6-88D7-13AE8D814836}">
      <dgm:prSet/>
      <dgm:spPr/>
      <dgm:t>
        <a:bodyPr/>
        <a:lstStyle/>
        <a:p>
          <a:endParaRPr lang="en-US"/>
        </a:p>
      </dgm:t>
    </dgm:pt>
    <dgm:pt modelId="{57A5E050-DDF7-4F96-8DFD-C2653FF3C32B}">
      <dgm:prSet/>
      <dgm:spPr/>
      <dgm:t>
        <a:bodyPr/>
        <a:lstStyle/>
        <a:p>
          <a:r>
            <a:rPr lang="es-AR" baseline="0" dirty="0">
              <a:solidFill>
                <a:srgbClr val="C00000"/>
              </a:solidFill>
            </a:rPr>
            <a:t>Casi </a:t>
          </a:r>
          <a:r>
            <a:rPr lang="es-AR" baseline="0" dirty="0">
              <a:solidFill>
                <a:schemeClr val="tx1"/>
              </a:solidFill>
            </a:rPr>
            <a:t>persona</a:t>
          </a:r>
          <a:br>
            <a:rPr lang="es-AR" baseline="0" dirty="0"/>
          </a:br>
          <a:endParaRPr lang="en-US" dirty="0"/>
        </a:p>
      </dgm:t>
    </dgm:pt>
    <dgm:pt modelId="{E93B6A24-0721-44CE-AE8C-BD241499662C}" type="parTrans" cxnId="{9D0138A8-784F-48DD-A280-474C0EB8D145}">
      <dgm:prSet/>
      <dgm:spPr/>
      <dgm:t>
        <a:bodyPr/>
        <a:lstStyle/>
        <a:p>
          <a:endParaRPr lang="en-US"/>
        </a:p>
      </dgm:t>
    </dgm:pt>
    <dgm:pt modelId="{5B2742D8-13E6-4810-B41C-78A679D31BDF}" type="sibTrans" cxnId="{9D0138A8-784F-48DD-A280-474C0EB8D145}">
      <dgm:prSet/>
      <dgm:spPr/>
      <dgm:t>
        <a:bodyPr/>
        <a:lstStyle/>
        <a:p>
          <a:endParaRPr lang="en-US"/>
        </a:p>
      </dgm:t>
    </dgm:pt>
    <dgm:pt modelId="{268C26EA-82E8-4ED2-8D77-D55CFE9663AD}" type="pres">
      <dgm:prSet presAssocID="{A73629C2-2BFB-4F19-A556-27624A4ACFD7}" presName="linear" presStyleCnt="0">
        <dgm:presLayoutVars>
          <dgm:animLvl val="lvl"/>
          <dgm:resizeHandles val="exact"/>
        </dgm:presLayoutVars>
      </dgm:prSet>
      <dgm:spPr/>
    </dgm:pt>
    <dgm:pt modelId="{5D856232-2116-4F4A-9D4A-AEE5286489B7}" type="pres">
      <dgm:prSet presAssocID="{908EB6AE-F3AF-4A96-A3FA-1E090908A66D}" presName="parentText" presStyleLbl="node1" presStyleIdx="0" presStyleCnt="3" custLinFactNeighborX="-1253" custLinFactNeighborY="36730">
        <dgm:presLayoutVars>
          <dgm:chMax val="0"/>
          <dgm:bulletEnabled val="1"/>
        </dgm:presLayoutVars>
      </dgm:prSet>
      <dgm:spPr/>
    </dgm:pt>
    <dgm:pt modelId="{B9725EEE-7EAC-4A3C-B482-11DC6E45DECB}" type="pres">
      <dgm:prSet presAssocID="{57C45747-5DE6-469A-87B8-1A013A26AAC0}" presName="spacer" presStyleCnt="0"/>
      <dgm:spPr/>
    </dgm:pt>
    <dgm:pt modelId="{B4466618-57B8-43B2-968A-172C87F7FD9C}" type="pres">
      <dgm:prSet presAssocID="{E9EFEB30-9984-4DEF-909E-A1ABB4D788B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5B74097-A5B9-42CC-9D8D-DD81950B08F9}" type="pres">
      <dgm:prSet presAssocID="{341E6A12-4386-4EF9-B957-CD7222C9E8C6}" presName="spacer" presStyleCnt="0"/>
      <dgm:spPr/>
    </dgm:pt>
    <dgm:pt modelId="{CF7F672E-7E99-4593-9297-2F7F0D686DF9}" type="pres">
      <dgm:prSet presAssocID="{57A5E050-DDF7-4F96-8DFD-C2653FF3C32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FF6CE03-0921-4E65-9549-64341086BE0E}" type="presOf" srcId="{57A5E050-DDF7-4F96-8DFD-C2653FF3C32B}" destId="{CF7F672E-7E99-4593-9297-2F7F0D686DF9}" srcOrd="0" destOrd="0" presId="urn:microsoft.com/office/officeart/2005/8/layout/vList2"/>
    <dgm:cxn modelId="{F1B46F4E-9BA2-4F60-8E7E-23B31674635B}" type="presOf" srcId="{E9EFEB30-9984-4DEF-909E-A1ABB4D788B0}" destId="{B4466618-57B8-43B2-968A-172C87F7FD9C}" srcOrd="0" destOrd="0" presId="urn:microsoft.com/office/officeart/2005/8/layout/vList2"/>
    <dgm:cxn modelId="{94F1307E-9B38-4C14-AE71-ECF629746111}" srcId="{A73629C2-2BFB-4F19-A556-27624A4ACFD7}" destId="{908EB6AE-F3AF-4A96-A3FA-1E090908A66D}" srcOrd="0" destOrd="0" parTransId="{72BB2904-75EA-4FF2-86F8-CF74F8B37E4B}" sibTransId="{57C45747-5DE6-469A-87B8-1A013A26AAC0}"/>
    <dgm:cxn modelId="{AEE16881-38EF-45D6-88D7-13AE8D814836}" srcId="{A73629C2-2BFB-4F19-A556-27624A4ACFD7}" destId="{E9EFEB30-9984-4DEF-909E-A1ABB4D788B0}" srcOrd="1" destOrd="0" parTransId="{70004C14-3D95-4CD0-858C-FF8FA23CF2A6}" sibTransId="{341E6A12-4386-4EF9-B957-CD7222C9E8C6}"/>
    <dgm:cxn modelId="{9D0138A8-784F-48DD-A280-474C0EB8D145}" srcId="{A73629C2-2BFB-4F19-A556-27624A4ACFD7}" destId="{57A5E050-DDF7-4F96-8DFD-C2653FF3C32B}" srcOrd="2" destOrd="0" parTransId="{E93B6A24-0721-44CE-AE8C-BD241499662C}" sibTransId="{5B2742D8-13E6-4810-B41C-78A679D31BDF}"/>
    <dgm:cxn modelId="{56A4D7C0-EC0A-4E27-88C6-0D071804439B}" type="presOf" srcId="{A73629C2-2BFB-4F19-A556-27624A4ACFD7}" destId="{268C26EA-82E8-4ED2-8D77-D55CFE9663AD}" srcOrd="0" destOrd="0" presId="urn:microsoft.com/office/officeart/2005/8/layout/vList2"/>
    <dgm:cxn modelId="{D3FFABF5-C89D-4669-91BE-D3BB65879D05}" type="presOf" srcId="{908EB6AE-F3AF-4A96-A3FA-1E090908A66D}" destId="{5D856232-2116-4F4A-9D4A-AEE5286489B7}" srcOrd="0" destOrd="0" presId="urn:microsoft.com/office/officeart/2005/8/layout/vList2"/>
    <dgm:cxn modelId="{BB2878AD-94BE-4495-91E2-BDB876937F15}" type="presParOf" srcId="{268C26EA-82E8-4ED2-8D77-D55CFE9663AD}" destId="{5D856232-2116-4F4A-9D4A-AEE5286489B7}" srcOrd="0" destOrd="0" presId="urn:microsoft.com/office/officeart/2005/8/layout/vList2"/>
    <dgm:cxn modelId="{A40393E1-82E7-4296-BF1A-2FC1C156D523}" type="presParOf" srcId="{268C26EA-82E8-4ED2-8D77-D55CFE9663AD}" destId="{B9725EEE-7EAC-4A3C-B482-11DC6E45DECB}" srcOrd="1" destOrd="0" presId="urn:microsoft.com/office/officeart/2005/8/layout/vList2"/>
    <dgm:cxn modelId="{434A3D10-158D-4079-B9EF-B769ACF89763}" type="presParOf" srcId="{268C26EA-82E8-4ED2-8D77-D55CFE9663AD}" destId="{B4466618-57B8-43B2-968A-172C87F7FD9C}" srcOrd="2" destOrd="0" presId="urn:microsoft.com/office/officeart/2005/8/layout/vList2"/>
    <dgm:cxn modelId="{9AE6EEEE-5B64-4F15-9FAD-7F6B6172C7F1}" type="presParOf" srcId="{268C26EA-82E8-4ED2-8D77-D55CFE9663AD}" destId="{25B74097-A5B9-42CC-9D8D-DD81950B08F9}" srcOrd="3" destOrd="0" presId="urn:microsoft.com/office/officeart/2005/8/layout/vList2"/>
    <dgm:cxn modelId="{8574362F-F36A-4DA6-BE3A-A988CCF0AB84}" type="presParOf" srcId="{268C26EA-82E8-4ED2-8D77-D55CFE9663AD}" destId="{CF7F672E-7E99-4593-9297-2F7F0D686DF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1D0F7-697C-414F-B28D-30117F6E4798}">
      <dsp:nvSpPr>
        <dsp:cNvPr id="0" name=""/>
        <dsp:cNvSpPr/>
      </dsp:nvSpPr>
      <dsp:spPr>
        <a:xfrm>
          <a:off x="0" y="288037"/>
          <a:ext cx="8208912" cy="24570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6500" kern="1200" dirty="0">
              <a:solidFill>
                <a:schemeClr val="tx1"/>
              </a:solidFill>
            </a:rPr>
            <a:t>El binarismo sujeto/objeto</a:t>
          </a:r>
          <a:endParaRPr lang="en-US" sz="6500" kern="1200" dirty="0">
            <a:solidFill>
              <a:schemeClr val="tx1"/>
            </a:solidFill>
          </a:endParaRPr>
        </a:p>
      </dsp:txBody>
      <dsp:txXfrm>
        <a:off x="119942" y="407979"/>
        <a:ext cx="7969028" cy="2217131"/>
      </dsp:txXfrm>
    </dsp:sp>
    <dsp:sp modelId="{2188A194-4660-4DE1-8916-EF0B5C5FBE4A}">
      <dsp:nvSpPr>
        <dsp:cNvPr id="0" name=""/>
        <dsp:cNvSpPr/>
      </dsp:nvSpPr>
      <dsp:spPr>
        <a:xfrm>
          <a:off x="0" y="2917984"/>
          <a:ext cx="8208912" cy="23575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6500" kern="1200" dirty="0">
              <a:solidFill>
                <a:schemeClr val="tx1"/>
              </a:solidFill>
            </a:rPr>
            <a:t>Los animales como </a:t>
          </a:r>
          <a:r>
            <a:rPr lang="es-AR" sz="6500" kern="1200" dirty="0">
              <a:solidFill>
                <a:srgbClr val="C00000"/>
              </a:solidFill>
            </a:rPr>
            <a:t>objeto</a:t>
          </a:r>
          <a:endParaRPr lang="en-US" sz="6500" kern="1200" dirty="0">
            <a:solidFill>
              <a:srgbClr val="C00000"/>
            </a:solidFill>
          </a:endParaRPr>
        </a:p>
      </dsp:txBody>
      <dsp:txXfrm>
        <a:off x="115086" y="3033070"/>
        <a:ext cx="7978740" cy="2127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8753E-DBAA-4FB2-A0AE-51CDEBCDB81F}">
      <dsp:nvSpPr>
        <dsp:cNvPr id="0" name=""/>
        <dsp:cNvSpPr/>
      </dsp:nvSpPr>
      <dsp:spPr>
        <a:xfrm>
          <a:off x="0" y="2510"/>
          <a:ext cx="8208912" cy="12723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587A7-4671-4D63-B93F-1A4DDE47429E}">
      <dsp:nvSpPr>
        <dsp:cNvPr id="0" name=""/>
        <dsp:cNvSpPr/>
      </dsp:nvSpPr>
      <dsp:spPr>
        <a:xfrm>
          <a:off x="384885" y="288788"/>
          <a:ext cx="699791" cy="6997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1DEB10-2652-4029-88B7-B036BEABC011}">
      <dsp:nvSpPr>
        <dsp:cNvPr id="0" name=""/>
        <dsp:cNvSpPr/>
      </dsp:nvSpPr>
      <dsp:spPr>
        <a:xfrm>
          <a:off x="1469561" y="2510"/>
          <a:ext cx="6739350" cy="1272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657" tIns="134657" rIns="134657" bIns="134657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200" b="1" kern="1200" dirty="0">
              <a:solidFill>
                <a:schemeClr val="tx1"/>
              </a:solidFill>
            </a:rPr>
            <a:t>Los que eran bravíos y se domesticaron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1469561" y="2510"/>
        <a:ext cx="6739350" cy="1272347"/>
      </dsp:txXfrm>
    </dsp:sp>
    <dsp:sp modelId="{3B086FD4-3C1C-4E6E-A4CB-1E248D23FF4D}">
      <dsp:nvSpPr>
        <dsp:cNvPr id="0" name=""/>
        <dsp:cNvSpPr/>
      </dsp:nvSpPr>
      <dsp:spPr>
        <a:xfrm>
          <a:off x="0" y="1592944"/>
          <a:ext cx="8208912" cy="12723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6DD34-FD94-4C60-A670-81846099648E}">
      <dsp:nvSpPr>
        <dsp:cNvPr id="0" name=""/>
        <dsp:cNvSpPr/>
      </dsp:nvSpPr>
      <dsp:spPr>
        <a:xfrm>
          <a:off x="384885" y="1879223"/>
          <a:ext cx="699791" cy="6997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6890B-7B7F-4082-94FB-9C596FA85B2B}">
      <dsp:nvSpPr>
        <dsp:cNvPr id="0" name=""/>
        <dsp:cNvSpPr/>
      </dsp:nvSpPr>
      <dsp:spPr>
        <a:xfrm>
          <a:off x="1469561" y="1592944"/>
          <a:ext cx="6739350" cy="1272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657" tIns="134657" rIns="134657" bIns="134657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4400" kern="1200" dirty="0">
              <a:solidFill>
                <a:schemeClr val="tx1"/>
              </a:solidFill>
            </a:rPr>
            <a:t>Lobos a perros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1469561" y="1592944"/>
        <a:ext cx="6739350" cy="1272347"/>
      </dsp:txXfrm>
    </dsp:sp>
    <dsp:sp modelId="{72E34314-44F5-40F2-9B05-89ECA06D08F6}">
      <dsp:nvSpPr>
        <dsp:cNvPr id="0" name=""/>
        <dsp:cNvSpPr/>
      </dsp:nvSpPr>
      <dsp:spPr>
        <a:xfrm>
          <a:off x="0" y="3183379"/>
          <a:ext cx="8208912" cy="12723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8C8CD-6649-465D-BD07-9EDEFDCBE2F8}">
      <dsp:nvSpPr>
        <dsp:cNvPr id="0" name=""/>
        <dsp:cNvSpPr/>
      </dsp:nvSpPr>
      <dsp:spPr>
        <a:xfrm>
          <a:off x="384885" y="3469657"/>
          <a:ext cx="699791" cy="6997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F488A-6D90-4F20-9CE5-6A5B735F5C7B}">
      <dsp:nvSpPr>
        <dsp:cNvPr id="0" name=""/>
        <dsp:cNvSpPr/>
      </dsp:nvSpPr>
      <dsp:spPr>
        <a:xfrm>
          <a:off x="1469561" y="3183379"/>
          <a:ext cx="6739350" cy="1272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657" tIns="134657" rIns="134657" bIns="134657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kern="1200" dirty="0">
              <a:solidFill>
                <a:schemeClr val="tx1"/>
              </a:solidFill>
            </a:rPr>
            <a:t>Felinos bravíos a gatos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1469561" y="3183379"/>
        <a:ext cx="6739350" cy="1272347"/>
      </dsp:txXfrm>
    </dsp:sp>
    <dsp:sp modelId="{D99C699E-CA5A-40BC-803F-60E0C0DCC45D}">
      <dsp:nvSpPr>
        <dsp:cNvPr id="0" name=""/>
        <dsp:cNvSpPr/>
      </dsp:nvSpPr>
      <dsp:spPr>
        <a:xfrm>
          <a:off x="0" y="4773813"/>
          <a:ext cx="8208912" cy="12723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5BCE0-C1DE-4F86-B8A6-2B153EE65E2C}">
      <dsp:nvSpPr>
        <dsp:cNvPr id="0" name=""/>
        <dsp:cNvSpPr/>
      </dsp:nvSpPr>
      <dsp:spPr>
        <a:xfrm>
          <a:off x="384885" y="5060092"/>
          <a:ext cx="699791" cy="6997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74E36-9B69-47E9-9776-21C06873B885}">
      <dsp:nvSpPr>
        <dsp:cNvPr id="0" name=""/>
        <dsp:cNvSpPr/>
      </dsp:nvSpPr>
      <dsp:spPr>
        <a:xfrm>
          <a:off x="1469561" y="4773813"/>
          <a:ext cx="6739350" cy="1272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657" tIns="134657" rIns="134657" bIns="134657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4000" kern="1200" dirty="0">
              <a:solidFill>
                <a:schemeClr val="tx1"/>
              </a:solidFill>
            </a:rPr>
            <a:t>Jabalíes a cerdos</a:t>
          </a:r>
          <a:endParaRPr lang="en-US" sz="4000" kern="1200" dirty="0">
            <a:solidFill>
              <a:schemeClr val="tx1"/>
            </a:solidFill>
          </a:endParaRPr>
        </a:p>
      </dsp:txBody>
      <dsp:txXfrm>
        <a:off x="1469561" y="4773813"/>
        <a:ext cx="6739350" cy="12723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56232-2116-4F4A-9D4A-AEE5286489B7}">
      <dsp:nvSpPr>
        <dsp:cNvPr id="0" name=""/>
        <dsp:cNvSpPr/>
      </dsp:nvSpPr>
      <dsp:spPr>
        <a:xfrm>
          <a:off x="0" y="90015"/>
          <a:ext cx="4879728" cy="1740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4800" kern="1200" baseline="0" dirty="0">
              <a:solidFill>
                <a:srgbClr val="C00000"/>
              </a:solidFill>
            </a:rPr>
            <a:t>Persona</a:t>
          </a:r>
          <a:r>
            <a:rPr lang="es-AR" sz="4800" kern="1200" baseline="0" dirty="0">
              <a:solidFill>
                <a:schemeClr val="tx1"/>
              </a:solidFill>
            </a:rPr>
            <a:t> no humana</a:t>
          </a:r>
          <a:endParaRPr lang="en-US" sz="4800" kern="1200" dirty="0">
            <a:solidFill>
              <a:schemeClr val="tx1"/>
            </a:solidFill>
          </a:endParaRPr>
        </a:p>
      </dsp:txBody>
      <dsp:txXfrm>
        <a:off x="84987" y="175002"/>
        <a:ext cx="4709754" cy="1570986"/>
      </dsp:txXfrm>
    </dsp:sp>
    <dsp:sp modelId="{B4466618-57B8-43B2-968A-172C87F7FD9C}">
      <dsp:nvSpPr>
        <dsp:cNvPr id="0" name=""/>
        <dsp:cNvSpPr/>
      </dsp:nvSpPr>
      <dsp:spPr>
        <a:xfrm>
          <a:off x="0" y="1918440"/>
          <a:ext cx="4879728" cy="1740960"/>
        </a:xfrm>
        <a:prstGeom prst="roundRect">
          <a:avLst/>
        </a:prstGeom>
        <a:solidFill>
          <a:schemeClr val="accent2">
            <a:hueOff val="419388"/>
            <a:satOff val="-3962"/>
            <a:lumOff val="-411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4800" kern="1200" baseline="0" dirty="0">
              <a:solidFill>
                <a:srgbClr val="C00000"/>
              </a:solidFill>
            </a:rPr>
            <a:t>Sujeto</a:t>
          </a:r>
          <a:r>
            <a:rPr lang="es-AR" sz="4800" kern="1200" baseline="0" dirty="0">
              <a:solidFill>
                <a:schemeClr val="tx1"/>
              </a:solidFill>
            </a:rPr>
            <a:t> no humano</a:t>
          </a:r>
          <a:endParaRPr lang="en-US" sz="4800" kern="1200" dirty="0">
            <a:solidFill>
              <a:schemeClr val="tx1"/>
            </a:solidFill>
          </a:endParaRPr>
        </a:p>
      </dsp:txBody>
      <dsp:txXfrm>
        <a:off x="84987" y="2003427"/>
        <a:ext cx="4709754" cy="1570986"/>
      </dsp:txXfrm>
    </dsp:sp>
    <dsp:sp modelId="{CF7F672E-7E99-4593-9297-2F7F0D686DF9}">
      <dsp:nvSpPr>
        <dsp:cNvPr id="0" name=""/>
        <dsp:cNvSpPr/>
      </dsp:nvSpPr>
      <dsp:spPr>
        <a:xfrm>
          <a:off x="0" y="3797640"/>
          <a:ext cx="4879728" cy="1740960"/>
        </a:xfrm>
        <a:prstGeom prst="roundRect">
          <a:avLst/>
        </a:prstGeom>
        <a:solidFill>
          <a:schemeClr val="accent2">
            <a:hueOff val="838775"/>
            <a:satOff val="-7923"/>
            <a:lumOff val="-82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4800" kern="1200" baseline="0" dirty="0">
              <a:solidFill>
                <a:srgbClr val="C00000"/>
              </a:solidFill>
            </a:rPr>
            <a:t>Casi </a:t>
          </a:r>
          <a:r>
            <a:rPr lang="es-AR" sz="4800" kern="1200" baseline="0" dirty="0">
              <a:solidFill>
                <a:schemeClr val="tx1"/>
              </a:solidFill>
            </a:rPr>
            <a:t>persona</a:t>
          </a:r>
          <a:br>
            <a:rPr lang="es-AR" sz="4800" kern="1200" baseline="0" dirty="0"/>
          </a:br>
          <a:endParaRPr lang="en-US" sz="4800" kern="1200" dirty="0"/>
        </a:p>
      </dsp:txBody>
      <dsp:txXfrm>
        <a:off x="84987" y="3882627"/>
        <a:ext cx="4709754" cy="1570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552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5/3/2019 9:51 AM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‹Nº›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5/3/2019 9:51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5/3/2019 9:51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5/3/2019 9:51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‹Nº›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19613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5/3/2019 9:51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5/3/2019 9:51 AM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‹Nº›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5/3/2019 9:51 AM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‹Nº›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5/3/2019 9:51 AM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‹Nº›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5/3/2019 9:51 AM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5/3/2019 9:51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‹Nº›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5/3/2019 9:51 AM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5/3/2019 9:51 AM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‹Nº›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5/3/2019 9:51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‹Nº›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://www.altweb.jhsph.edu/publications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losandes.com.ar/article/view?slug=conoce-a-pigcasso-la-cerda-que-pinta-cuadros-y-los-vende-por-mil-euros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4294967295"/>
          </p:nvPr>
        </p:nvSpPr>
        <p:spPr>
          <a:xfrm>
            <a:off x="2438400" y="6049963"/>
            <a:ext cx="6705600" cy="685800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br>
              <a:rPr lang="es-ES_tradnl" sz="2600" b="0" i="0" noProof="1">
                <a:solidFill>
                  <a:srgbClr val="FFFFFF"/>
                </a:solidFill>
              </a:rPr>
            </a:br>
            <a:r>
              <a:rPr lang="es-ES_tradnl" sz="2600" b="0" i="0" noProof="1">
                <a:solidFill>
                  <a:srgbClr val="FFFFFF"/>
                </a:solidFill>
              </a:rPr>
              <a:t>Aída Kemelmajer de Carlucci, Costa Rica, 2019</a:t>
            </a:r>
          </a:p>
        </p:txBody>
      </p:sp>
      <p:pic>
        <p:nvPicPr>
          <p:cNvPr id="4" name="1">
            <a:extLst>
              <a:ext uri="{FF2B5EF4-FFF2-40B4-BE49-F238E27FC236}">
                <a16:creationId xmlns:a16="http://schemas.microsoft.com/office/drawing/2014/main" id="{DA9CC7B6-BB17-495F-AE7E-55EFF8B47F20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 b="27894"/>
          <a:stretch>
            <a:fillRect/>
          </a:stretch>
        </p:blipFill>
        <p:spPr>
          <a:xfrm>
            <a:off x="1224113" y="1450504"/>
            <a:ext cx="6705600" cy="4392488"/>
          </a:xfrm>
          <a:prstGeom prst="rect">
            <a:avLst/>
          </a:prstGeom>
          <a:noFill/>
          <a:ln>
            <a:noFill/>
            <a:prstDash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6C9C30-C3DF-4484-A9B8-3FDE58CC0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8964488" cy="4968552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s-AR" sz="4500" dirty="0">
                <a:solidFill>
                  <a:schemeClr val="tx1"/>
                </a:solidFill>
              </a:rPr>
              <a:t>Según una leyenda de los indios Kato de California, en EEUU, el Dios Nagaicho creó el mundo. Primero puso cuatro columnas para sostener el cielo en alto y separarlo de la tierra. Luego se fue a pasear por el mundo e iba creando cosas para llenarlo. La leyenda especifica cómo hizo al hombre y a la mujer, cómo creó los ríos y cómo fue creando a los animales uno por uno. Todos los animales, excepto el perro. </a:t>
            </a:r>
            <a:r>
              <a:rPr lang="es-AR" dirty="0">
                <a:solidFill>
                  <a:schemeClr val="tx1"/>
                </a:solidFill>
              </a:rPr>
              <a:t> 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20435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77DD32-1D3B-4324-AE79-CFE6FD3D592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-108520" y="1600200"/>
            <a:ext cx="8874568" cy="4495800"/>
          </a:xfrm>
        </p:spPr>
        <p:txBody>
          <a:bodyPr>
            <a:normAutofit fontScale="92500" lnSpcReduction="20000"/>
          </a:bodyPr>
          <a:lstStyle/>
          <a:p>
            <a:r>
              <a:rPr lang="es-AR" sz="3900" dirty="0"/>
              <a:t>En ninguna parte de la leyenda se muestra al Dios creando al perro. Y es que cuando Nagaicho se fue a pasear, ya llevaba un perro con él. Dios ya tenía un perro. Por lo visto, la idea de que alguien fuese paseando sin un perro al lado era impensable: el perro siempre había estado ahí</a:t>
            </a:r>
          </a:p>
          <a:p>
            <a:endParaRPr lang="es-AR" sz="3200" dirty="0"/>
          </a:p>
          <a:p>
            <a:endParaRPr lang="es-AR" dirty="0"/>
          </a:p>
          <a:p>
            <a:r>
              <a:rPr lang="es-AR" sz="1600" dirty="0"/>
              <a:t>GIL MEMBRADO, Cristina, </a:t>
            </a:r>
            <a:r>
              <a:rPr lang="es-AR" sz="1600" i="1" dirty="0"/>
              <a:t>Régimen jurídico civil de los animales de compañía</a:t>
            </a:r>
            <a:r>
              <a:rPr lang="es-AR" sz="1600" dirty="0"/>
              <a:t>, Madrid, Dykinson, 2014, pág. 13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21863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41569B5-97F0-40D3-B5D2-D4DD52A3F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s-AR" dirty="0">
                <a:solidFill>
                  <a:schemeClr val="tx1"/>
                </a:solidFill>
              </a:rPr>
              <a:t>ACERCÁNDONOS DESDE EL LENGUAJE DEL GÉNESIS</a:t>
            </a:r>
          </a:p>
        </p:txBody>
      </p:sp>
    </p:spTree>
    <p:extLst>
      <p:ext uri="{BB962C8B-B14F-4D97-AF65-F5344CB8AC3E}">
        <p14:creationId xmlns:p14="http://schemas.microsoft.com/office/powerpoint/2010/main" val="2533948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D64069-4783-4627-BFAE-1026A47F2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28800"/>
            <a:ext cx="8712968" cy="4238600"/>
          </a:xfrm>
        </p:spPr>
        <p:txBody>
          <a:bodyPr>
            <a:normAutofit lnSpcReduction="10000"/>
          </a:bodyPr>
          <a:lstStyle/>
          <a:p>
            <a:r>
              <a:rPr lang="es-MX" sz="3200" dirty="0">
                <a:solidFill>
                  <a:schemeClr val="tx1"/>
                </a:solidFill>
              </a:rPr>
              <a:t>El varón recibe el nombre </a:t>
            </a:r>
            <a:r>
              <a:rPr lang="es-AR" sz="3200" dirty="0">
                <a:solidFill>
                  <a:schemeClr val="tx1"/>
                </a:solidFill>
              </a:rPr>
              <a:t>de </a:t>
            </a:r>
            <a:r>
              <a:rPr lang="es-AR" sz="3200" b="1" i="1" dirty="0">
                <a:solidFill>
                  <a:srgbClr val="FF0000"/>
                </a:solidFill>
              </a:rPr>
              <a:t>Adam</a:t>
            </a:r>
            <a:r>
              <a:rPr lang="es-AR" sz="3200" i="1" dirty="0">
                <a:solidFill>
                  <a:schemeClr val="tx1"/>
                </a:solidFill>
              </a:rPr>
              <a:t>, </a:t>
            </a:r>
            <a:r>
              <a:rPr lang="es-AR" sz="3200" dirty="0">
                <a:solidFill>
                  <a:schemeClr val="tx1"/>
                </a:solidFill>
              </a:rPr>
              <a:t>que significa «</a:t>
            </a:r>
            <a:r>
              <a:rPr lang="es-AR" sz="3200" dirty="0">
                <a:solidFill>
                  <a:srgbClr val="FF0000"/>
                </a:solidFill>
              </a:rPr>
              <a:t>hombre como parte de la naturaleza </a:t>
            </a:r>
            <a:r>
              <a:rPr lang="es-MX" sz="3200" dirty="0">
                <a:solidFill>
                  <a:schemeClr val="tx1"/>
                </a:solidFill>
              </a:rPr>
              <a:t>», hasta el momento en que reconoce a Eva como carne de su carne y sangre de su sangre. Es entonces cuando pasará a ser </a:t>
            </a:r>
            <a:r>
              <a:rPr lang="es-MX" sz="3200" i="1" dirty="0">
                <a:solidFill>
                  <a:schemeClr val="tx1"/>
                </a:solidFill>
              </a:rPr>
              <a:t>ish, </a:t>
            </a:r>
            <a:r>
              <a:rPr lang="es-MX" sz="3200" dirty="0">
                <a:solidFill>
                  <a:schemeClr val="tx1"/>
                </a:solidFill>
              </a:rPr>
              <a:t>hombre como </a:t>
            </a:r>
            <a:r>
              <a:rPr lang="es-MX" sz="3200" dirty="0">
                <a:solidFill>
                  <a:srgbClr val="FF0000"/>
                </a:solidFill>
              </a:rPr>
              <a:t>persona</a:t>
            </a:r>
            <a:r>
              <a:rPr lang="es-AR" sz="3200" dirty="0">
                <a:solidFill>
                  <a:schemeClr val="tx1"/>
                </a:solidFill>
              </a:rPr>
              <a:t>. </a:t>
            </a:r>
          </a:p>
          <a:p>
            <a:endParaRPr lang="es-AR" sz="2600" dirty="0">
              <a:solidFill>
                <a:schemeClr val="tx1"/>
              </a:solidFill>
            </a:endParaRPr>
          </a:p>
          <a:p>
            <a:r>
              <a:rPr lang="es-AR" sz="2600" dirty="0">
                <a:solidFill>
                  <a:schemeClr val="tx1"/>
                </a:solidFill>
              </a:rPr>
              <a:t>CORTINA, Adela, </a:t>
            </a:r>
            <a:r>
              <a:rPr lang="es-AR" sz="2600" i="1" dirty="0">
                <a:solidFill>
                  <a:schemeClr val="tx1"/>
                </a:solidFill>
              </a:rPr>
              <a:t>Las fronteras de la persona. El valor de los animales, la dignidad de los humanos</a:t>
            </a:r>
            <a:r>
              <a:rPr lang="es-AR" sz="2600" dirty="0">
                <a:solidFill>
                  <a:schemeClr val="tx1"/>
                </a:solidFill>
              </a:rPr>
              <a:t>, Madrid, Taurus, 2009, pág. 46</a:t>
            </a:r>
          </a:p>
        </p:txBody>
      </p:sp>
    </p:spTree>
    <p:extLst>
      <p:ext uri="{BB962C8B-B14F-4D97-AF65-F5344CB8AC3E}">
        <p14:creationId xmlns:p14="http://schemas.microsoft.com/office/powerpoint/2010/main" val="2547934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327982-4A3B-4F78-BC28-8BC38CB83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28800"/>
            <a:ext cx="8568952" cy="4896544"/>
          </a:xfrm>
        </p:spPr>
        <p:txBody>
          <a:bodyPr>
            <a:normAutofit lnSpcReduction="10000"/>
          </a:bodyPr>
          <a:lstStyle/>
          <a:p>
            <a:r>
              <a:rPr lang="es-AR" sz="4000" dirty="0">
                <a:solidFill>
                  <a:schemeClr val="tx1"/>
                </a:solidFill>
              </a:rPr>
              <a:t>La creación </a:t>
            </a:r>
            <a:r>
              <a:rPr lang="es-MX" sz="4000" dirty="0">
                <a:solidFill>
                  <a:schemeClr val="tx1"/>
                </a:solidFill>
              </a:rPr>
              <a:t>del </a:t>
            </a:r>
            <a:r>
              <a:rPr lang="es-MX" sz="4000" dirty="0">
                <a:solidFill>
                  <a:srgbClr val="C00000"/>
                </a:solidFill>
              </a:rPr>
              <a:t>hombre y la mujer </a:t>
            </a:r>
            <a:r>
              <a:rPr lang="es-MX" sz="4000" dirty="0">
                <a:solidFill>
                  <a:schemeClr val="tx1"/>
                </a:solidFill>
              </a:rPr>
              <a:t>supone una radical novedad: la aparición de unos seres que no deben adorar a los animales (como es creencia entre muchos pueblos antiguos) y que tienen la capacidad requerida para </a:t>
            </a:r>
            <a:r>
              <a:rPr lang="es-MX" sz="4000" dirty="0">
                <a:solidFill>
                  <a:srgbClr val="C00000"/>
                </a:solidFill>
              </a:rPr>
              <a:t>dominarlos</a:t>
            </a:r>
            <a:r>
              <a:rPr lang="es-MX" sz="4000" dirty="0">
                <a:solidFill>
                  <a:schemeClr val="tx1"/>
                </a:solidFill>
              </a:rPr>
              <a:t> y </a:t>
            </a:r>
            <a:r>
              <a:rPr lang="es-MX" sz="4000" dirty="0">
                <a:solidFill>
                  <a:srgbClr val="C00000"/>
                </a:solidFill>
              </a:rPr>
              <a:t>hacerse responsables de </a:t>
            </a:r>
            <a:r>
              <a:rPr lang="es-AR" sz="4000" dirty="0">
                <a:solidFill>
                  <a:srgbClr val="C00000"/>
                </a:solidFill>
              </a:rPr>
              <a:t>ellos.</a:t>
            </a:r>
            <a:r>
              <a:rPr lang="es-MX" sz="4000" dirty="0">
                <a:solidFill>
                  <a:srgbClr val="C00000"/>
                </a:solidFill>
              </a:rPr>
              <a:t> </a:t>
            </a:r>
            <a:endParaRPr lang="es-AR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538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AEF0E5-A04A-49E0-A878-135D20729E8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928992" cy="4495800"/>
          </a:xfrm>
        </p:spPr>
        <p:txBody>
          <a:bodyPr>
            <a:normAutofit fontScale="92500"/>
          </a:bodyPr>
          <a:lstStyle/>
          <a:p>
            <a:r>
              <a:rPr lang="es-MX" sz="3600" dirty="0"/>
              <a:t>Sin duda en los textos de la Biblia el ser humano ocupa el lugar más elevado en el orden de la creación, pero no es menos cierto que a menudo está presente la idea de custodia de los animales y la naturaleza, y no sólo la de dominio</a:t>
            </a:r>
            <a:endParaRPr lang="es-AR" sz="3600" dirty="0"/>
          </a:p>
          <a:p>
            <a:endParaRPr lang="es-AR" dirty="0"/>
          </a:p>
          <a:p>
            <a:r>
              <a:rPr lang="es-MX" dirty="0"/>
              <a:t> </a:t>
            </a:r>
            <a:r>
              <a:rPr lang="es-MX" sz="2600" dirty="0"/>
              <a:t>CORTINA, Adela, </a:t>
            </a:r>
            <a:r>
              <a:rPr lang="es-MX" sz="2600" i="1" dirty="0"/>
              <a:t>Las fronteras de la persona. El valor de los animales, la dignidad de los humanos</a:t>
            </a:r>
            <a:r>
              <a:rPr lang="es-MX" sz="2600" dirty="0"/>
              <a:t>, Madrid, Taurus, 2009, p. 22</a:t>
            </a:r>
            <a:endParaRPr lang="es-AR" sz="26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22979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8207FDD-C30E-4780-BDA8-2B60D1A1B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1556792"/>
            <a:ext cx="8640960" cy="2520280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pPr algn="l"/>
            <a:r>
              <a:rPr lang="es-AR" sz="7700" dirty="0"/>
              <a:t> LA VISIÓN JURÍDICA “TRADICIONAL”</a:t>
            </a:r>
          </a:p>
        </p:txBody>
      </p:sp>
    </p:spTree>
    <p:extLst>
      <p:ext uri="{BB962C8B-B14F-4D97-AF65-F5344CB8AC3E}">
        <p14:creationId xmlns:p14="http://schemas.microsoft.com/office/powerpoint/2010/main" val="2729651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Marcador de contenido 2">
            <a:extLst>
              <a:ext uri="{FF2B5EF4-FFF2-40B4-BE49-F238E27FC236}">
                <a16:creationId xmlns:a16="http://schemas.microsoft.com/office/drawing/2014/main" id="{EC7E05E7-020A-4D67-A9FD-8EC00D20DD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442980"/>
              </p:ext>
            </p:extLst>
          </p:nvPr>
        </p:nvGraphicFramePr>
        <p:xfrm>
          <a:off x="539552" y="1124744"/>
          <a:ext cx="8208912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252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E20956-D959-43B3-A321-BEE29234B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84784"/>
            <a:ext cx="8712968" cy="4382616"/>
          </a:xfrm>
        </p:spPr>
        <p:txBody>
          <a:bodyPr>
            <a:normAutofit fontScale="85000" lnSpcReduction="10000"/>
          </a:bodyPr>
          <a:lstStyle/>
          <a:p>
            <a:r>
              <a:rPr lang="es-AR" sz="4000" dirty="0">
                <a:solidFill>
                  <a:schemeClr val="tx1"/>
                </a:solidFill>
              </a:rPr>
              <a:t>Códigos decimonónicos (tradición romana. Clasificaciones de Gayo y Justiniano)</a:t>
            </a:r>
          </a:p>
          <a:p>
            <a:endParaRPr lang="es-AR" sz="4000" dirty="0">
              <a:solidFill>
                <a:schemeClr val="tx1"/>
              </a:solidFill>
            </a:endParaRPr>
          </a:p>
          <a:p>
            <a:r>
              <a:rPr lang="es-AR" sz="4000" dirty="0">
                <a:solidFill>
                  <a:schemeClr val="tx1"/>
                </a:solidFill>
              </a:rPr>
              <a:t>Animales, objeto, cosas: se los regula:</a:t>
            </a:r>
          </a:p>
          <a:p>
            <a:endParaRPr lang="es-AR" sz="4000" dirty="0">
              <a:solidFill>
                <a:schemeClr val="tx1"/>
              </a:solidFill>
            </a:endParaRPr>
          </a:p>
          <a:p>
            <a:r>
              <a:rPr lang="es-AR" sz="4000" dirty="0">
                <a:solidFill>
                  <a:schemeClr val="tx1"/>
                </a:solidFill>
              </a:rPr>
              <a:t>A) en la clasificación de las </a:t>
            </a:r>
            <a:r>
              <a:rPr lang="es-AR" sz="4000" b="1" dirty="0">
                <a:solidFill>
                  <a:srgbClr val="C00000"/>
                </a:solidFill>
              </a:rPr>
              <a:t>cosas</a:t>
            </a:r>
          </a:p>
          <a:p>
            <a:r>
              <a:rPr lang="es-AR" sz="4000" dirty="0">
                <a:solidFill>
                  <a:schemeClr val="tx1"/>
                </a:solidFill>
              </a:rPr>
              <a:t>B) Modos de adquirir la </a:t>
            </a:r>
            <a:r>
              <a:rPr lang="es-AR" sz="4000" b="1" dirty="0">
                <a:solidFill>
                  <a:srgbClr val="C00000"/>
                </a:solidFill>
              </a:rPr>
              <a:t>propiedad</a:t>
            </a:r>
          </a:p>
          <a:p>
            <a:r>
              <a:rPr lang="es-AR" sz="4000" dirty="0">
                <a:solidFill>
                  <a:schemeClr val="tx1"/>
                </a:solidFill>
              </a:rPr>
              <a:t>C) </a:t>
            </a:r>
            <a:r>
              <a:rPr lang="es-AR" sz="4000" b="1" dirty="0">
                <a:solidFill>
                  <a:srgbClr val="C00000"/>
                </a:solidFill>
              </a:rPr>
              <a:t>Responsabilidad</a:t>
            </a:r>
            <a:r>
              <a:rPr lang="es-AR" sz="4000" dirty="0">
                <a:solidFill>
                  <a:schemeClr val="tx1"/>
                </a:solidFill>
              </a:rPr>
              <a:t> por el hecho de las cosas</a:t>
            </a:r>
          </a:p>
        </p:txBody>
      </p:sp>
    </p:spTree>
    <p:extLst>
      <p:ext uri="{BB962C8B-B14F-4D97-AF65-F5344CB8AC3E}">
        <p14:creationId xmlns:p14="http://schemas.microsoft.com/office/powerpoint/2010/main" val="361682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8A8C39-3F2C-4637-B5A1-6EB7BC612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5040560"/>
          </a:xfrm>
        </p:spPr>
        <p:txBody>
          <a:bodyPr>
            <a:normAutofit/>
          </a:bodyPr>
          <a:lstStyle/>
          <a:p>
            <a:r>
              <a:rPr lang="es-AR" sz="3600" dirty="0">
                <a:solidFill>
                  <a:schemeClr val="tx1"/>
                </a:solidFill>
              </a:rPr>
              <a:t>La </a:t>
            </a:r>
            <a:r>
              <a:rPr lang="es-AR" sz="3600" i="1" dirty="0">
                <a:solidFill>
                  <a:schemeClr val="tx1"/>
                </a:solidFill>
              </a:rPr>
              <a:t>summa-divisio</a:t>
            </a:r>
            <a:r>
              <a:rPr lang="es-AR" sz="3600" dirty="0">
                <a:solidFill>
                  <a:schemeClr val="tx1"/>
                </a:solidFill>
              </a:rPr>
              <a:t> como categorías cerradas</a:t>
            </a:r>
          </a:p>
          <a:p>
            <a:endParaRPr lang="es-AR" sz="3600" dirty="0">
              <a:solidFill>
                <a:schemeClr val="tx1"/>
              </a:solidFill>
            </a:endParaRPr>
          </a:p>
          <a:p>
            <a:r>
              <a:rPr lang="es-AR" sz="3600" dirty="0">
                <a:solidFill>
                  <a:schemeClr val="tx1"/>
                </a:solidFill>
              </a:rPr>
              <a:t>El objetivo es ordenar todo lo que hay aún pagando el precio de ciertas aproximaciones y consecuencias que no responden a la realidad (la aparición de los seres </a:t>
            </a:r>
            <a:r>
              <a:rPr lang="es-AR" sz="3600" dirty="0">
                <a:solidFill>
                  <a:srgbClr val="C00000"/>
                </a:solidFill>
              </a:rPr>
              <a:t>sensibles</a:t>
            </a:r>
            <a:r>
              <a:rPr lang="es-AR" sz="3600" dirty="0">
                <a:solidFill>
                  <a:schemeClr val="tx1"/>
                </a:solidFill>
              </a:rPr>
              <a:t>)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4823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C3FDD82-160A-47C4-9FF1-448FAD081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176" y="692696"/>
            <a:ext cx="8083624" cy="4094584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Animal, droit, bioéthique et environnement</a:t>
            </a:r>
            <a:br>
              <a:rPr lang="fr-FR" b="1" dirty="0">
                <a:solidFill>
                  <a:schemeClr val="tx1"/>
                </a:solidFill>
              </a:rPr>
            </a:br>
            <a:br>
              <a:rPr lang="fr-FR" b="1" dirty="0">
                <a:solidFill>
                  <a:schemeClr val="tx1"/>
                </a:solidFill>
              </a:rPr>
            </a:br>
            <a:r>
              <a:rPr lang="es-AR" b="1" dirty="0">
                <a:solidFill>
                  <a:schemeClr val="tx1"/>
                </a:solidFill>
              </a:rPr>
              <a:t>Animal, derecho, bioética y ambiente</a:t>
            </a:r>
            <a:br>
              <a:rPr lang="es-AR" dirty="0"/>
            </a:br>
            <a:endParaRPr lang="es-AR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C1560FFE-9A8F-4945-AAF2-73886D9FEE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sz="3600" dirty="0">
                <a:solidFill>
                  <a:schemeClr val="tx1"/>
                </a:solidFill>
              </a:rPr>
              <a:t>Aída Kemelmajer, Costa Rica 2019</a:t>
            </a:r>
          </a:p>
        </p:txBody>
      </p:sp>
    </p:spTree>
    <p:extLst>
      <p:ext uri="{BB962C8B-B14F-4D97-AF65-F5344CB8AC3E}">
        <p14:creationId xmlns:p14="http://schemas.microsoft.com/office/powerpoint/2010/main" val="796286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ACFB17-D9AE-41AC-9BA4-3FC8CC1B4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36" y="3573016"/>
            <a:ext cx="8424936" cy="1872208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es-AR" sz="5400" b="1" dirty="0">
                <a:solidFill>
                  <a:schemeClr val="tx1"/>
                </a:solidFill>
              </a:rPr>
              <a:t>Si es objeto, un animal no puede ser funcionario público</a:t>
            </a:r>
          </a:p>
        </p:txBody>
      </p:sp>
    </p:spTree>
    <p:extLst>
      <p:ext uri="{BB962C8B-B14F-4D97-AF65-F5344CB8AC3E}">
        <p14:creationId xmlns:p14="http://schemas.microsoft.com/office/powerpoint/2010/main" val="937373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foto, antiguo, interior, pequeño&#10;&#10;Descripción generada automáticamente">
            <a:extLst>
              <a:ext uri="{FF2B5EF4-FFF2-40B4-BE49-F238E27FC236}">
                <a16:creationId xmlns:a16="http://schemas.microsoft.com/office/drawing/2014/main" id="{0490B44E-0317-446D-AD28-7AA832AB6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1" y="733351"/>
            <a:ext cx="3803442" cy="5071256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A5726B-9E1F-450E-8E3E-9D03F61B9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113" y="1526096"/>
            <a:ext cx="4214316" cy="5071256"/>
          </a:xfrm>
        </p:spPr>
        <p:txBody>
          <a:bodyPr>
            <a:normAutofit fontScale="92500" lnSpcReduction="10000"/>
          </a:bodyPr>
          <a:lstStyle/>
          <a:p>
            <a:r>
              <a:rPr lang="es-AR" sz="2800" dirty="0">
                <a:solidFill>
                  <a:schemeClr val="tx1"/>
                </a:solidFill>
              </a:rPr>
              <a:t>Calígula habría nombrado cónsul a su caballo: si así fue, revistió al equino con el </a:t>
            </a:r>
            <a:r>
              <a:rPr lang="es-AR" sz="2800" b="1" dirty="0">
                <a:solidFill>
                  <a:schemeClr val="tx1"/>
                </a:solidFill>
              </a:rPr>
              <a:t>traje jurídico </a:t>
            </a:r>
            <a:r>
              <a:rPr lang="es-AR" sz="2800" dirty="0">
                <a:solidFill>
                  <a:schemeClr val="tx1"/>
                </a:solidFill>
              </a:rPr>
              <a:t>de una </a:t>
            </a:r>
            <a:r>
              <a:rPr lang="es-AR" sz="2800" b="1" dirty="0">
                <a:solidFill>
                  <a:schemeClr val="tx1"/>
                </a:solidFill>
              </a:rPr>
              <a:t>dignidad política </a:t>
            </a:r>
            <a:r>
              <a:rPr lang="es-AR" sz="2800" dirty="0">
                <a:solidFill>
                  <a:schemeClr val="tx1"/>
                </a:solidFill>
              </a:rPr>
              <a:t>y ha de suponerse que sus relinchos serían interpretados (o tergiversados) por algún </a:t>
            </a:r>
            <a:r>
              <a:rPr lang="es-AR" sz="2800" i="1" dirty="0">
                <a:solidFill>
                  <a:schemeClr val="tx1"/>
                </a:solidFill>
              </a:rPr>
              <a:t>representante legal</a:t>
            </a:r>
            <a:r>
              <a:rPr lang="es-AR" sz="2800" dirty="0">
                <a:solidFill>
                  <a:schemeClr val="tx1"/>
                </a:solidFill>
              </a:rPr>
              <a:t>, tal como sucede con los niños, las personas sin discernimiento, las  asociaciones y los países</a:t>
            </a:r>
          </a:p>
        </p:txBody>
      </p:sp>
    </p:spTree>
    <p:extLst>
      <p:ext uri="{BB962C8B-B14F-4D97-AF65-F5344CB8AC3E}">
        <p14:creationId xmlns:p14="http://schemas.microsoft.com/office/powerpoint/2010/main" val="3240862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A80522-C69D-48CE-968C-CDC073E8C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4824536"/>
          </a:xfrm>
        </p:spPr>
        <p:txBody>
          <a:bodyPr>
            <a:normAutofit/>
          </a:bodyPr>
          <a:lstStyle/>
          <a:p>
            <a:r>
              <a:rPr lang="es-MX" sz="4400" b="1" dirty="0">
                <a:solidFill>
                  <a:srgbClr val="C00000"/>
                </a:solidFill>
              </a:rPr>
              <a:t>Objeto del derecho de propiedad</a:t>
            </a:r>
            <a:r>
              <a:rPr lang="es-MX" sz="4400" dirty="0">
                <a:solidFill>
                  <a:schemeClr val="tx1"/>
                </a:solidFill>
              </a:rPr>
              <a:t>; </a:t>
            </a:r>
          </a:p>
          <a:p>
            <a:endParaRPr lang="es-MX" sz="4400" i="1" dirty="0">
              <a:solidFill>
                <a:schemeClr val="tx1"/>
              </a:solidFill>
            </a:endParaRPr>
          </a:p>
          <a:p>
            <a:r>
              <a:rPr lang="es-MX" sz="4400" i="1" dirty="0">
                <a:solidFill>
                  <a:schemeClr val="tx1"/>
                </a:solidFill>
              </a:rPr>
              <a:t>Animales salvajes o bravíos (naturaleza)</a:t>
            </a:r>
          </a:p>
          <a:p>
            <a:r>
              <a:rPr lang="es-MX" sz="4400" i="1" dirty="0">
                <a:solidFill>
                  <a:schemeClr val="tx1"/>
                </a:solidFill>
              </a:rPr>
              <a:t>Domésticos</a:t>
            </a:r>
          </a:p>
          <a:p>
            <a:r>
              <a:rPr lang="es-MX" sz="4400" i="1" dirty="0">
                <a:solidFill>
                  <a:schemeClr val="tx1"/>
                </a:solidFill>
              </a:rPr>
              <a:t>Domesticados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22007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F25112-A25B-4FA7-9F0E-7496AF4A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4784"/>
            <a:ext cx="8892480" cy="5256584"/>
          </a:xfrm>
        </p:spPr>
        <p:txBody>
          <a:bodyPr>
            <a:normAutofit fontScale="92500"/>
          </a:bodyPr>
          <a:lstStyle/>
          <a:p>
            <a:r>
              <a:rPr lang="es-AR" sz="3200" dirty="0">
                <a:solidFill>
                  <a:schemeClr val="tx1"/>
                </a:solidFill>
              </a:rPr>
              <a:t>Ejemplo, art. 608 código de Chile</a:t>
            </a:r>
          </a:p>
          <a:p>
            <a:r>
              <a:rPr lang="es-AR" sz="3200" dirty="0">
                <a:solidFill>
                  <a:schemeClr val="tx1"/>
                </a:solidFill>
              </a:rPr>
              <a:t>Se llaman animales</a:t>
            </a:r>
          </a:p>
          <a:p>
            <a:r>
              <a:rPr lang="es-AR" sz="3200" b="1" dirty="0">
                <a:solidFill>
                  <a:srgbClr val="C00000"/>
                </a:solidFill>
              </a:rPr>
              <a:t>bravíos o salvajes</a:t>
            </a:r>
            <a:r>
              <a:rPr lang="es-AR" sz="3200" b="1" dirty="0">
                <a:solidFill>
                  <a:schemeClr val="tx1"/>
                </a:solidFill>
              </a:rPr>
              <a:t> </a:t>
            </a:r>
            <a:r>
              <a:rPr lang="es-AR" sz="3200" dirty="0">
                <a:solidFill>
                  <a:schemeClr val="tx1"/>
                </a:solidFill>
              </a:rPr>
              <a:t>los que viven naturalmente libres e independientes del hombre, como las fieras y los peces</a:t>
            </a:r>
          </a:p>
          <a:p>
            <a:r>
              <a:rPr lang="es-AR" sz="3200" b="1" dirty="0">
                <a:solidFill>
                  <a:srgbClr val="C00000"/>
                </a:solidFill>
              </a:rPr>
              <a:t>domésticos</a:t>
            </a:r>
            <a:r>
              <a:rPr lang="es-AR" sz="3200" dirty="0">
                <a:solidFill>
                  <a:schemeClr val="tx1"/>
                </a:solidFill>
              </a:rPr>
              <a:t> los que pertenecen a especies que viven ordinariamente bajo la dependencia del hombre, como las gallinas, las ovejas</a:t>
            </a:r>
          </a:p>
          <a:p>
            <a:r>
              <a:rPr lang="es-AR" sz="3200" b="1" dirty="0">
                <a:solidFill>
                  <a:srgbClr val="C00000"/>
                </a:solidFill>
              </a:rPr>
              <a:t>domesticados</a:t>
            </a:r>
            <a:r>
              <a:rPr lang="es-AR" sz="3200" dirty="0">
                <a:solidFill>
                  <a:schemeClr val="tx1"/>
                </a:solidFill>
              </a:rPr>
              <a:t>, los que aunque son bravíos por su naturaleza se han acostumbrado a la domesticidad y reconocen en cierto modo el imperio del hombre</a:t>
            </a:r>
          </a:p>
        </p:txBody>
      </p:sp>
    </p:spTree>
    <p:extLst>
      <p:ext uri="{BB962C8B-B14F-4D97-AF65-F5344CB8AC3E}">
        <p14:creationId xmlns:p14="http://schemas.microsoft.com/office/powerpoint/2010/main" val="2894094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7D2AD2-82FC-45A4-8356-647878F080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AR" sz="5400" dirty="0">
                <a:solidFill>
                  <a:schemeClr val="tx1"/>
                </a:solidFill>
              </a:rPr>
              <a:t>La relatividad de la división</a:t>
            </a:r>
          </a:p>
        </p:txBody>
      </p:sp>
    </p:spTree>
    <p:extLst>
      <p:ext uri="{BB962C8B-B14F-4D97-AF65-F5344CB8AC3E}">
        <p14:creationId xmlns:p14="http://schemas.microsoft.com/office/powerpoint/2010/main" val="1817105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48F33A86-E209-4F1D-99A7-8A041C960E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553249"/>
              </p:ext>
            </p:extLst>
          </p:nvPr>
        </p:nvGraphicFramePr>
        <p:xfrm>
          <a:off x="539552" y="116632"/>
          <a:ext cx="820891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6847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F744A-9C46-497B-B3DD-624D8E6CA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86" y="3452242"/>
            <a:ext cx="8353028" cy="936104"/>
          </a:xfrm>
        </p:spPr>
        <p:txBody>
          <a:bodyPr>
            <a:normAutofit fontScale="90000"/>
          </a:bodyPr>
          <a:lstStyle/>
          <a:p>
            <a:r>
              <a:rPr lang="es-AR" dirty="0">
                <a:solidFill>
                  <a:schemeClr val="tx1"/>
                </a:solidFill>
              </a:rPr>
              <a:t>Otros “domesticados” individualmente</a:t>
            </a:r>
            <a:br>
              <a:rPr lang="es-AR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13560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texto, libro&#10;&#10;Descripción generada automáticamente">
            <a:extLst>
              <a:ext uri="{FF2B5EF4-FFF2-40B4-BE49-F238E27FC236}">
                <a16:creationId xmlns:a16="http://schemas.microsoft.com/office/drawing/2014/main" id="{13D9A789-1D7B-4F48-BA06-4D7BC8549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87433"/>
            <a:ext cx="3830855" cy="5247747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A3B34C-CC79-4A8B-B3B1-96FF0835D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72" y="1700808"/>
            <a:ext cx="3417742" cy="4896544"/>
          </a:xfrm>
        </p:spPr>
        <p:txBody>
          <a:bodyPr>
            <a:normAutofit/>
          </a:bodyPr>
          <a:lstStyle/>
          <a:p>
            <a:endParaRPr lang="es-AR" sz="2800" dirty="0">
              <a:solidFill>
                <a:schemeClr val="tx1"/>
              </a:solidFill>
            </a:endParaRPr>
          </a:p>
          <a:p>
            <a:r>
              <a:rPr lang="es-AR" sz="4000" dirty="0">
                <a:solidFill>
                  <a:schemeClr val="tx1"/>
                </a:solidFill>
              </a:rPr>
              <a:t>San Jerónimo y el león a quien extrajo una espina en las orillas del rio Jordán</a:t>
            </a:r>
          </a:p>
          <a:p>
            <a:endParaRPr lang="es-AR" sz="2800" dirty="0">
              <a:solidFill>
                <a:schemeClr val="tx1"/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49520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6B842FC-972F-4F47-B426-33521C22C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1" y="1543168"/>
            <a:ext cx="3803442" cy="3451623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C45985-FF2D-4DDA-A55E-B6CD6CD55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2435" y="1844824"/>
            <a:ext cx="4172053" cy="4022576"/>
          </a:xfrm>
        </p:spPr>
        <p:txBody>
          <a:bodyPr>
            <a:normAutofit lnSpcReduction="10000"/>
          </a:bodyPr>
          <a:lstStyle/>
          <a:p>
            <a:r>
              <a:rPr lang="es-AR" sz="5400" b="1" dirty="0">
                <a:solidFill>
                  <a:schemeClr val="tx1"/>
                </a:solidFill>
              </a:rPr>
              <a:t>San Francisco y el lobo</a:t>
            </a:r>
          </a:p>
          <a:p>
            <a:endParaRPr lang="es-AR" sz="5400" b="1" dirty="0">
              <a:solidFill>
                <a:schemeClr val="tx1"/>
              </a:solidFill>
            </a:endParaRPr>
          </a:p>
          <a:p>
            <a:r>
              <a:rPr lang="es-AR" sz="4400" b="1" dirty="0">
                <a:solidFill>
                  <a:schemeClr val="tx1"/>
                </a:solidFill>
              </a:rPr>
              <a:t>Rubén Darío</a:t>
            </a:r>
          </a:p>
          <a:p>
            <a:endParaRPr lang="es-AR" sz="5400" b="1" dirty="0">
              <a:solidFill>
                <a:schemeClr val="tx1"/>
              </a:solidFill>
            </a:endParaRPr>
          </a:p>
          <a:p>
            <a:endParaRPr lang="es-AR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115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CA569-120B-4AEB-88E2-064B8DBB3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227640" cy="3446512"/>
          </a:xfrm>
          <a:solidFill>
            <a:schemeClr val="bg1"/>
          </a:solidFill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914400"/>
            <a:br>
              <a:rPr lang="es-AR" sz="6100" dirty="0"/>
            </a:br>
            <a:r>
              <a:rPr lang="es-AR" sz="6000" cap="all" dirty="0"/>
              <a:t>¿</a:t>
            </a:r>
            <a:r>
              <a:rPr lang="es-AR" sz="6000" cap="all" dirty="0">
                <a:solidFill>
                  <a:schemeClr val="tx1"/>
                </a:solidFill>
              </a:rPr>
              <a:t>Desde cuándo nos conmueve </a:t>
            </a:r>
            <a:r>
              <a:rPr lang="es-AR" sz="6000" cap="all" dirty="0">
                <a:solidFill>
                  <a:srgbClr val="C00000"/>
                </a:solidFill>
              </a:rPr>
              <a:t>jurídicamente</a:t>
            </a:r>
            <a:r>
              <a:rPr lang="es-AR" sz="6000" cap="all" dirty="0"/>
              <a:t> </a:t>
            </a:r>
            <a:r>
              <a:rPr lang="es-AR" sz="6000" cap="all" dirty="0">
                <a:solidFill>
                  <a:schemeClr val="tx1"/>
                </a:solidFill>
              </a:rPr>
              <a:t>lo que les pasa a los animales</a:t>
            </a:r>
            <a:r>
              <a:rPr lang="en-US" sz="6000" cap="all" dirty="0">
                <a:solidFill>
                  <a:schemeClr val="tx1"/>
                </a:solidFill>
              </a:rPr>
              <a:t>?</a:t>
            </a:r>
            <a:endParaRPr lang="en-US" sz="6100" cap="all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37DD53-423D-4A53-8F1B-D01F381FDF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17855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A012AC-B7BF-430B-8FCF-8CBA8B466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4968552"/>
          </a:xfrm>
        </p:spPr>
        <p:txBody>
          <a:bodyPr>
            <a:normAutofit fontScale="77500" lnSpcReduction="20000"/>
          </a:bodyPr>
          <a:lstStyle/>
          <a:p>
            <a:r>
              <a:rPr lang="es-AR" sz="4600" dirty="0">
                <a:solidFill>
                  <a:schemeClr val="tx1"/>
                </a:solidFill>
              </a:rPr>
              <a:t>La manera cómo el hombre trata al animal dice muchas cosas sobre su humanidad; la manera como él trata a otra persona humana también dice mucho de su animalidad, por no decir, de su bestialidad</a:t>
            </a:r>
          </a:p>
          <a:p>
            <a:endParaRPr lang="es-AR" sz="4600" dirty="0">
              <a:solidFill>
                <a:schemeClr val="tx1"/>
              </a:solidFill>
            </a:endParaRPr>
          </a:p>
          <a:p>
            <a:endParaRPr lang="es-AR" dirty="0">
              <a:solidFill>
                <a:schemeClr val="tx1"/>
              </a:solidFill>
            </a:endParaRPr>
          </a:p>
          <a:p>
            <a:endParaRPr lang="es-A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CADIE, Loïs, Avant- propos à DELAGE, Pierre-Jérôme, </a:t>
            </a:r>
            <a:r>
              <a:rPr lang="fr-FR" i="1" dirty="0">
                <a:solidFill>
                  <a:schemeClr val="tx1"/>
                </a:solidFill>
              </a:rPr>
              <a:t>La condition animale. Essai juridique sur les justes places de l’homme et de l’animal</a:t>
            </a:r>
            <a:r>
              <a:rPr lang="fr-FR" dirty="0">
                <a:solidFill>
                  <a:schemeClr val="tx1"/>
                </a:solidFill>
              </a:rPr>
              <a:t>, Paris, ed. mare&amp;martin, 2015, p. 23</a:t>
            </a:r>
            <a:endParaRPr lang="es-AR" dirty="0">
              <a:solidFill>
                <a:schemeClr val="tx1"/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37053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30381FA-6BDB-4961-8E3A-0DAA87743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5736" y="3140968"/>
            <a:ext cx="6477000" cy="892696"/>
          </a:xfrm>
          <a:solidFill>
            <a:schemeClr val="bg1"/>
          </a:solidFill>
        </p:spPr>
        <p:txBody>
          <a:bodyPr/>
          <a:lstStyle/>
          <a:p>
            <a:r>
              <a:rPr lang="es-AR" dirty="0">
                <a:solidFill>
                  <a:schemeClr val="tx1"/>
                </a:solidFill>
              </a:rPr>
              <a:t>Primer paso JURÍDICO</a:t>
            </a:r>
          </a:p>
        </p:txBody>
      </p:sp>
    </p:spTree>
    <p:extLst>
      <p:ext uri="{BB962C8B-B14F-4D97-AF65-F5344CB8AC3E}">
        <p14:creationId xmlns:p14="http://schemas.microsoft.com/office/powerpoint/2010/main" val="75087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CBF535-278F-4984-9841-0B05C9881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8964488" cy="5040560"/>
          </a:xfrm>
        </p:spPr>
        <p:txBody>
          <a:bodyPr>
            <a:normAutofit fontScale="92500" lnSpcReduction="10000"/>
          </a:bodyPr>
          <a:lstStyle/>
          <a:p>
            <a:r>
              <a:rPr lang="es-AR" sz="3600" dirty="0">
                <a:solidFill>
                  <a:schemeClr val="tx1"/>
                </a:solidFill>
              </a:rPr>
              <a:t>Desde el siglo XIX existen leyes que </a:t>
            </a:r>
            <a:r>
              <a:rPr lang="es-AR" sz="3600" dirty="0">
                <a:solidFill>
                  <a:srgbClr val="C00000"/>
                </a:solidFill>
              </a:rPr>
              <a:t>prohíben el maltrato de los animales</a:t>
            </a:r>
            <a:r>
              <a:rPr lang="es-AR" sz="3600" dirty="0"/>
              <a:t>. </a:t>
            </a:r>
            <a:r>
              <a:rPr lang="es-AR" sz="3600" dirty="0">
                <a:solidFill>
                  <a:schemeClr val="tx1"/>
                </a:solidFill>
              </a:rPr>
              <a:t>Fueron </a:t>
            </a:r>
            <a:r>
              <a:rPr lang="es-AR" sz="3600" dirty="0">
                <a:solidFill>
                  <a:srgbClr val="C00000"/>
                </a:solidFill>
              </a:rPr>
              <a:t>anteriores a las leyes que protegieron la violencia doméstica</a:t>
            </a:r>
            <a:r>
              <a:rPr lang="es-AR" sz="3600" dirty="0">
                <a:solidFill>
                  <a:schemeClr val="tx1"/>
                </a:solidFill>
              </a:rPr>
              <a:t>. </a:t>
            </a:r>
          </a:p>
          <a:p>
            <a:r>
              <a:rPr lang="es-MX" sz="3600" dirty="0">
                <a:solidFill>
                  <a:schemeClr val="tx1"/>
                </a:solidFill>
              </a:rPr>
              <a:t>En 1874, para salvar una niña de los continuos maltratos de los padres adoptivos, la nodriza debió recorrer todo New York, hasta llegar a la sociedad protectora de animales porque sólo parangonando la pequeña Mary Ellen a un animal maltratado fue posible sustraerla a sus padres</a:t>
            </a:r>
          </a:p>
          <a:p>
            <a:endParaRPr lang="es-MX" dirty="0">
              <a:solidFill>
                <a:schemeClr val="tx1"/>
              </a:solidFill>
            </a:endParaRPr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82178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B26D74-1674-48F8-9B6A-B503AD22A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852936"/>
            <a:ext cx="8153400" cy="2295500"/>
          </a:xfrm>
        </p:spPr>
        <p:txBody>
          <a:bodyPr>
            <a:normAutofit/>
          </a:bodyPr>
          <a:lstStyle/>
          <a:p>
            <a:r>
              <a:rPr lang="es-AR" dirty="0">
                <a:solidFill>
                  <a:schemeClr val="tx1"/>
                </a:solidFill>
              </a:rPr>
              <a:t>ENFOQUE DEL </a:t>
            </a:r>
            <a:r>
              <a:rPr lang="es-AR" dirty="0">
                <a:solidFill>
                  <a:srgbClr val="C00000"/>
                </a:solidFill>
              </a:rPr>
              <a:t>BIENESTAR </a:t>
            </a:r>
            <a:r>
              <a:rPr lang="es-AR" dirty="0">
                <a:solidFill>
                  <a:schemeClr val="tx1"/>
                </a:solidFill>
              </a:rPr>
              <a:t>ANIMAL 			(</a:t>
            </a:r>
            <a:r>
              <a:rPr lang="es-AR" i="1" dirty="0">
                <a:solidFill>
                  <a:schemeClr val="tx1"/>
                </a:solidFill>
              </a:rPr>
              <a:t>welfaristas</a:t>
            </a:r>
            <a:r>
              <a:rPr lang="es-AR" dirty="0">
                <a:solidFill>
                  <a:schemeClr val="tx1"/>
                </a:solidFill>
              </a:rPr>
              <a:t>)</a:t>
            </a:r>
            <a:br>
              <a:rPr lang="es-AR" dirty="0">
                <a:solidFill>
                  <a:schemeClr val="tx1"/>
                </a:solidFill>
              </a:rPr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37064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504E36-0882-4421-8900-DC6D5C0DE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5656" y="2420888"/>
            <a:ext cx="6477000" cy="1828800"/>
          </a:xfrm>
          <a:solidFill>
            <a:schemeClr val="bg1"/>
          </a:solidFill>
        </p:spPr>
        <p:txBody>
          <a:bodyPr anchor="ctr">
            <a:normAutofit fontScale="90000"/>
          </a:bodyPr>
          <a:lstStyle/>
          <a:p>
            <a:pPr algn="r"/>
            <a:r>
              <a:rPr lang="es-AR" sz="4700" dirty="0">
                <a:solidFill>
                  <a:schemeClr val="tx1"/>
                </a:solidFill>
              </a:rPr>
              <a:t>Segundo paso jurídico de la cosa al ser </a:t>
            </a:r>
            <a:r>
              <a:rPr lang="es-AR" sz="4700" i="1" dirty="0">
                <a:solidFill>
                  <a:srgbClr val="C00000"/>
                </a:solidFill>
              </a:rPr>
              <a:t>sensible</a:t>
            </a:r>
            <a:r>
              <a:rPr lang="es-AR" sz="4700" dirty="0">
                <a:solidFill>
                  <a:schemeClr val="tx1"/>
                </a:solidFill>
              </a:rPr>
              <a:t> o sintiente</a:t>
            </a:r>
          </a:p>
        </p:txBody>
      </p:sp>
    </p:spTree>
    <p:extLst>
      <p:ext uri="{BB962C8B-B14F-4D97-AF65-F5344CB8AC3E}">
        <p14:creationId xmlns:p14="http://schemas.microsoft.com/office/powerpoint/2010/main" val="2246476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2A4F2D-57C2-484B-8707-50A482528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72816"/>
            <a:ext cx="8964488" cy="4824536"/>
          </a:xfrm>
        </p:spPr>
        <p:txBody>
          <a:bodyPr>
            <a:normAutofit fontScale="92500"/>
          </a:bodyPr>
          <a:lstStyle/>
          <a:p>
            <a:r>
              <a:rPr lang="es-AR" sz="3500" dirty="0">
                <a:solidFill>
                  <a:schemeClr val="tx1"/>
                </a:solidFill>
              </a:rPr>
              <a:t>Tratado de l a Unión europea. Tratado de Lisboa</a:t>
            </a:r>
          </a:p>
          <a:p>
            <a:r>
              <a:rPr lang="es-AR" sz="2800" i="1" dirty="0">
                <a:solidFill>
                  <a:schemeClr val="tx1"/>
                </a:solidFill>
              </a:rPr>
              <a:t>Artículo 13 . Texto consolidado, p.2010</a:t>
            </a:r>
            <a:endParaRPr lang="es-AR" sz="2800" dirty="0">
              <a:solidFill>
                <a:schemeClr val="tx1"/>
              </a:solidFill>
            </a:endParaRPr>
          </a:p>
          <a:p>
            <a:r>
              <a:rPr lang="es-MX" sz="2800" dirty="0">
                <a:solidFill>
                  <a:schemeClr val="tx1"/>
                </a:solidFill>
              </a:rPr>
              <a:t>Al formular y aplicar las políticas de la Unión en materia de </a:t>
            </a:r>
            <a:r>
              <a:rPr lang="es-MX" sz="2800" dirty="0">
                <a:solidFill>
                  <a:srgbClr val="C00000"/>
                </a:solidFill>
              </a:rPr>
              <a:t>agricultura, pesca, transporte, mercado interior, investigación y desarrollo tecnológico y espacio</a:t>
            </a:r>
            <a:r>
              <a:rPr lang="es-MX" sz="2800" dirty="0">
                <a:solidFill>
                  <a:schemeClr val="tx1"/>
                </a:solidFill>
              </a:rPr>
              <a:t>, la Unión y los Estados miembros tendrán plenamente en cuenta </a:t>
            </a:r>
            <a:r>
              <a:rPr lang="es-MX" sz="2800" dirty="0">
                <a:solidFill>
                  <a:srgbClr val="C00000"/>
                </a:solidFill>
              </a:rPr>
              <a:t>las exigencias en materia de bienestar de los animales </a:t>
            </a:r>
            <a:r>
              <a:rPr lang="es-MX" sz="2800" b="1" dirty="0">
                <a:solidFill>
                  <a:srgbClr val="C00000"/>
                </a:solidFill>
              </a:rPr>
              <a:t>como</a:t>
            </a:r>
            <a:r>
              <a:rPr lang="es-MX" sz="2800" dirty="0">
                <a:solidFill>
                  <a:srgbClr val="C00000"/>
                </a:solidFill>
              </a:rPr>
              <a:t> </a:t>
            </a:r>
            <a:r>
              <a:rPr lang="es-MX" sz="2800" b="1" dirty="0">
                <a:solidFill>
                  <a:srgbClr val="C00000"/>
                </a:solidFill>
              </a:rPr>
              <a:t>seres sensibles</a:t>
            </a:r>
            <a:r>
              <a:rPr lang="es-MX" sz="2800" dirty="0">
                <a:solidFill>
                  <a:srgbClr val="C00000"/>
                </a:solidFill>
              </a:rPr>
              <a:t>,</a:t>
            </a:r>
            <a:r>
              <a:rPr lang="es-MX" sz="2800" dirty="0">
                <a:solidFill>
                  <a:schemeClr val="tx1"/>
                </a:solidFill>
              </a:rPr>
              <a:t> </a:t>
            </a:r>
            <a:r>
              <a:rPr lang="es-MX" sz="2800" dirty="0">
                <a:solidFill>
                  <a:srgbClr val="7030A0"/>
                </a:solidFill>
              </a:rPr>
              <a:t>respetando al mismo tiempo las disposiciones legales o administrativas </a:t>
            </a:r>
            <a:r>
              <a:rPr lang="es-MX" sz="2800" b="1" dirty="0">
                <a:solidFill>
                  <a:srgbClr val="7030A0"/>
                </a:solidFill>
              </a:rPr>
              <a:t>y las costumbres </a:t>
            </a:r>
            <a:r>
              <a:rPr lang="es-MX" sz="2800" dirty="0">
                <a:solidFill>
                  <a:srgbClr val="7030A0"/>
                </a:solidFill>
              </a:rPr>
              <a:t>de los Estados miembros relativas, en particular</a:t>
            </a:r>
            <a:r>
              <a:rPr lang="es-MX" sz="2800" b="1" dirty="0">
                <a:solidFill>
                  <a:srgbClr val="7030A0"/>
                </a:solidFill>
              </a:rPr>
              <a:t>, a ritos religiosos, tradiciones culturales y patrimonio regional. </a:t>
            </a:r>
            <a:endParaRPr lang="es-AR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65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5C1919D-4ED6-408D-823D-BF35E3B6A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8011616" cy="29089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AR" dirty="0">
                <a:solidFill>
                  <a:schemeClr val="tx1"/>
                </a:solidFill>
              </a:rPr>
              <a:t>TERCER PASO: límites a los derechos de la persona humana desde la perspectiva del ambiente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940DE2C8-1F75-4446-9431-87C7C1F2E0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52691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EE054D-CAAE-4E16-BDFD-A49FB0FAF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4784"/>
            <a:ext cx="8892480" cy="5373216"/>
          </a:xfrm>
        </p:spPr>
        <p:txBody>
          <a:bodyPr>
            <a:normAutofit fontScale="92500" lnSpcReduction="10000"/>
          </a:bodyPr>
          <a:lstStyle/>
          <a:p>
            <a:r>
              <a:rPr lang="es-AR" sz="3200" dirty="0">
                <a:solidFill>
                  <a:schemeClr val="tx1"/>
                </a:solidFill>
              </a:rPr>
              <a:t>ARTÍCULO 240.- Límites al ejercicio de los derechos individuales sobre los bienes. El ejercicio de los derechos individuales sobre los bienes mencionados en las Secciones 1ª y 2ª debe ser compatible con los derechos de incidencia colectiva. Debe conformarse a las normas del derecho administrativo nacional y local dictadas en el interés público y </a:t>
            </a:r>
            <a:r>
              <a:rPr lang="es-AR" sz="3200" dirty="0">
                <a:solidFill>
                  <a:srgbClr val="C00000"/>
                </a:solidFill>
              </a:rPr>
              <a:t>no debe afectar el funcionamiento ni la sustentabilidad de los ecosistemas de la </a:t>
            </a:r>
            <a:r>
              <a:rPr lang="es-AR" sz="3200" dirty="0">
                <a:solidFill>
                  <a:schemeClr val="tx1"/>
                </a:solidFill>
              </a:rPr>
              <a:t>flora, la </a:t>
            </a:r>
            <a:r>
              <a:rPr lang="es-AR" sz="3200" b="1" dirty="0">
                <a:solidFill>
                  <a:srgbClr val="C00000"/>
                </a:solidFill>
              </a:rPr>
              <a:t>fauna</a:t>
            </a:r>
            <a:r>
              <a:rPr lang="es-AR" sz="3200" dirty="0">
                <a:solidFill>
                  <a:schemeClr val="tx1"/>
                </a:solidFill>
              </a:rPr>
              <a:t>, la biodiversidad, el agua, los valores culturales, el paisaje, entre otros, según los criterios previstos en la ley especial.</a:t>
            </a:r>
            <a:br>
              <a:rPr lang="es-AR" sz="3200" dirty="0">
                <a:solidFill>
                  <a:schemeClr val="tx1"/>
                </a:solidFill>
              </a:rPr>
            </a:br>
            <a:endParaRPr lang="es-A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47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970638-5BFD-4364-BEBF-B4BECF24B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846040"/>
          </a:xfrm>
        </p:spPr>
        <p:txBody>
          <a:bodyPr>
            <a:normAutofit/>
          </a:bodyPr>
          <a:lstStyle/>
          <a:p>
            <a:r>
              <a:rPr lang="en-US" sz="4400" cap="all" dirty="0">
                <a:solidFill>
                  <a:schemeClr val="tx1"/>
                </a:solidFill>
              </a:rPr>
              <a:t>FUNCIÓN ECOLÓGICA” DE LA PROPIEDAD o </a:t>
            </a:r>
            <a:r>
              <a:rPr lang="en-US" sz="4400" i="1" cap="all" dirty="0">
                <a:solidFill>
                  <a:schemeClr val="tx1"/>
                </a:solidFill>
              </a:rPr>
              <a:t>ecologización</a:t>
            </a:r>
            <a:r>
              <a:rPr lang="en-US" sz="4400" cap="all" dirty="0">
                <a:solidFill>
                  <a:schemeClr val="tx1"/>
                </a:solidFill>
              </a:rPr>
              <a:t> de la propiedad</a:t>
            </a:r>
            <a:endParaRPr lang="es-AR" sz="4400" dirty="0"/>
          </a:p>
        </p:txBody>
      </p:sp>
    </p:spTree>
    <p:extLst>
      <p:ext uri="{BB962C8B-B14F-4D97-AF65-F5344CB8AC3E}">
        <p14:creationId xmlns:p14="http://schemas.microsoft.com/office/powerpoint/2010/main" val="2315761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EC442D1-E5F1-49FF-9A2B-31A063B2F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8083624" cy="1036712"/>
          </a:xfrm>
          <a:solidFill>
            <a:schemeClr val="bg1"/>
          </a:solidFill>
        </p:spPr>
        <p:txBody>
          <a:bodyPr/>
          <a:lstStyle/>
          <a:p>
            <a:r>
              <a:rPr lang="es-AR" dirty="0"/>
              <a:t>¿Hay que dar un paso más?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FA8488AA-528A-4285-8725-53F0B70025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49651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1C5995-408A-49D6-B1D5-B8BEFAAAB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cap="all" dirty="0">
                <a:solidFill>
                  <a:schemeClr val="tx1"/>
                </a:solidFill>
              </a:rPr>
              <a:t>NUEVAS TERMINOLOGÍAS</a:t>
            </a:r>
          </a:p>
        </p:txBody>
      </p:sp>
    </p:spTree>
    <p:extLst>
      <p:ext uri="{BB962C8B-B14F-4D97-AF65-F5344CB8AC3E}">
        <p14:creationId xmlns:p14="http://schemas.microsoft.com/office/powerpoint/2010/main" val="3889612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A510E0-211C-4017-9978-9E4E280A010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AR" sz="4000" dirty="0"/>
              <a:t>El tema preocupa desde lo político</a:t>
            </a:r>
          </a:p>
          <a:p>
            <a:endParaRPr lang="es-AR" sz="4000" dirty="0"/>
          </a:p>
          <a:p>
            <a:r>
              <a:rPr lang="es-AR" sz="4000" dirty="0"/>
              <a:t>14 partidos políticos “animalistas”; dos representantes ante el Parlamento europeo. </a:t>
            </a:r>
          </a:p>
          <a:p>
            <a:r>
              <a:rPr lang="es-AR" sz="4000" dirty="0"/>
              <a:t>Tema de campaña en las nuevas elecciones</a:t>
            </a:r>
          </a:p>
        </p:txBody>
      </p:sp>
    </p:spTree>
    <p:extLst>
      <p:ext uri="{BB962C8B-B14F-4D97-AF65-F5344CB8AC3E}">
        <p14:creationId xmlns:p14="http://schemas.microsoft.com/office/powerpoint/2010/main" val="3186927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976D214-E4F3-4D48-A94F-8A902FF74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2743200"/>
            <a:ext cx="8315201" cy="3278088"/>
          </a:xfrm>
        </p:spPr>
        <p:txBody>
          <a:bodyPr>
            <a:normAutofit/>
          </a:bodyPr>
          <a:lstStyle/>
          <a:p>
            <a:r>
              <a:rPr lang="es-AR" sz="5400" b="1" dirty="0">
                <a:solidFill>
                  <a:schemeClr val="tx1"/>
                </a:solidFill>
              </a:rPr>
              <a:t>Animal no humano (ANH)</a:t>
            </a:r>
            <a:br>
              <a:rPr lang="es-AR" sz="5400" b="1" dirty="0">
                <a:solidFill>
                  <a:schemeClr val="tx1"/>
                </a:solidFill>
              </a:rPr>
            </a:br>
            <a:br>
              <a:rPr lang="es-AR" sz="5400" b="1" dirty="0">
                <a:solidFill>
                  <a:schemeClr val="tx1"/>
                </a:solidFill>
              </a:rPr>
            </a:br>
            <a:r>
              <a:rPr lang="es-AR" sz="5400" b="1" dirty="0">
                <a:solidFill>
                  <a:srgbClr val="C00000"/>
                </a:solidFill>
              </a:rPr>
              <a:t>Condición</a:t>
            </a:r>
            <a:r>
              <a:rPr lang="es-AR" sz="5400" b="1" dirty="0">
                <a:solidFill>
                  <a:schemeClr val="tx1"/>
                </a:solidFill>
              </a:rPr>
              <a:t> animal</a:t>
            </a:r>
            <a:endParaRPr lang="es-AR" sz="5400" dirty="0"/>
          </a:p>
        </p:txBody>
      </p:sp>
    </p:spTree>
    <p:extLst>
      <p:ext uri="{BB962C8B-B14F-4D97-AF65-F5344CB8AC3E}">
        <p14:creationId xmlns:p14="http://schemas.microsoft.com/office/powerpoint/2010/main" val="48025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F924FFC-2E57-40A3-AD90-C7C17C9EB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476672"/>
            <a:ext cx="8712968" cy="6192688"/>
          </a:xfrm>
        </p:spPr>
        <p:txBody>
          <a:bodyPr>
            <a:normAutofit/>
          </a:bodyPr>
          <a:lstStyle/>
          <a:p>
            <a:r>
              <a:rPr lang="es-AR" b="1" dirty="0">
                <a:solidFill>
                  <a:srgbClr val="C00000"/>
                </a:solidFill>
              </a:rPr>
              <a:t>Animal no humano</a:t>
            </a:r>
          </a:p>
          <a:p>
            <a:endParaRPr lang="es-AR" dirty="0"/>
          </a:p>
          <a:p>
            <a:r>
              <a:rPr lang="es-AR" sz="3600" b="1" dirty="0">
                <a:solidFill>
                  <a:schemeClr val="tx1"/>
                </a:solidFill>
              </a:rPr>
              <a:t>Corte Constitucional colombiana</a:t>
            </a:r>
          </a:p>
          <a:p>
            <a:r>
              <a:rPr lang="es-AR" sz="3600" dirty="0">
                <a:solidFill>
                  <a:schemeClr val="tx1"/>
                </a:solidFill>
              </a:rPr>
              <a:t>El </a:t>
            </a:r>
            <a:r>
              <a:rPr lang="es-AR" sz="3600" dirty="0">
                <a:solidFill>
                  <a:srgbClr val="C00000"/>
                </a:solidFill>
              </a:rPr>
              <a:t>humano es un animal </a:t>
            </a:r>
            <a:r>
              <a:rPr lang="es-AR" sz="3600" dirty="0">
                <a:solidFill>
                  <a:schemeClr val="tx1"/>
                </a:solidFill>
              </a:rPr>
              <a:t>que pare, nace, respira y muere como tal; es una realidad natural. El nuevo análisis de nuestra racionalidad y autoconciencia y del desarrollo humano debe partir, entonces, de no ignorar nuestra condición de seres vivos y animales</a:t>
            </a:r>
          </a:p>
        </p:txBody>
      </p:sp>
    </p:spTree>
    <p:extLst>
      <p:ext uri="{BB962C8B-B14F-4D97-AF65-F5344CB8AC3E}">
        <p14:creationId xmlns:p14="http://schemas.microsoft.com/office/powerpoint/2010/main" val="2498821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853E3A8-AADB-4628-ADB4-E7198230215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>
              <a:lnSpc>
                <a:spcPct val="89000"/>
              </a:lnSpc>
              <a:spcAft>
                <a:spcPts val="600"/>
              </a:spcAft>
            </a:pP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Marcador de texto 5">
            <a:extLst>
              <a:ext uri="{FF2B5EF4-FFF2-40B4-BE49-F238E27FC236}">
                <a16:creationId xmlns:a16="http://schemas.microsoft.com/office/drawing/2014/main" id="{5B026DAC-9F16-4210-81B3-2F5C9B70B6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7325247"/>
              </p:ext>
            </p:extLst>
          </p:nvPr>
        </p:nvGraphicFramePr>
        <p:xfrm>
          <a:off x="2132136" y="764704"/>
          <a:ext cx="4879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4036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242D5D4-4E74-48D8-A000-838FE1470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707" y="2268603"/>
            <a:ext cx="2320041" cy="2320041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BE2A32-5911-43CA-A2A9-B12740889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5748" y="1700808"/>
            <a:ext cx="5662452" cy="3456384"/>
          </a:xfrm>
        </p:spPr>
        <p:txBody>
          <a:bodyPr>
            <a:normAutofit/>
          </a:bodyPr>
          <a:lstStyle/>
          <a:p>
            <a:endParaRPr lang="es-AR" sz="3200" dirty="0">
              <a:solidFill>
                <a:schemeClr val="tx1"/>
              </a:solidFill>
            </a:endParaRPr>
          </a:p>
          <a:p>
            <a:endParaRPr lang="es-AR" sz="3200" dirty="0">
              <a:solidFill>
                <a:schemeClr val="tx1"/>
              </a:solidFill>
            </a:endParaRPr>
          </a:p>
          <a:p>
            <a:endParaRPr lang="es-AR" sz="3200" dirty="0"/>
          </a:p>
          <a:p>
            <a:r>
              <a:rPr lang="es-AR" sz="3200" dirty="0">
                <a:solidFill>
                  <a:schemeClr val="tx1"/>
                </a:solidFill>
              </a:rPr>
              <a:t>PERSPECTIVA DE </a:t>
            </a:r>
            <a:r>
              <a:rPr lang="es-AR" sz="3200" dirty="0">
                <a:solidFill>
                  <a:srgbClr val="C00000"/>
                </a:solidFill>
              </a:rPr>
              <a:t>DERECHOS</a:t>
            </a:r>
            <a:endParaRPr lang="es-A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745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2E26CF-BB88-42F6-9C7F-F0DD33C84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60648"/>
            <a:ext cx="8712968" cy="6192688"/>
          </a:xfrm>
        </p:spPr>
        <p:txBody>
          <a:bodyPr>
            <a:normAutofit lnSpcReduction="10000"/>
          </a:bodyPr>
          <a:lstStyle/>
          <a:p>
            <a:r>
              <a:rPr lang="es-AR" sz="1600" dirty="0"/>
              <a:t>PEZZETTA, Silvina, </a:t>
            </a:r>
            <a:r>
              <a:rPr lang="es-AR" sz="1600" i="1" dirty="0"/>
              <a:t>Una teoría del derecho para los animales no humanos. Aportes para la perspectiva interna del Derecho, </a:t>
            </a:r>
            <a:r>
              <a:rPr lang="es-AR" sz="1600" dirty="0"/>
              <a:t> Rev Bio y Der. 2018; 44: 163-177</a:t>
            </a:r>
          </a:p>
          <a:p>
            <a:endParaRPr lang="es-AR" dirty="0"/>
          </a:p>
          <a:p>
            <a:endParaRPr lang="es-MX" sz="3200" dirty="0">
              <a:solidFill>
                <a:schemeClr val="tx1"/>
              </a:solidFill>
            </a:endParaRPr>
          </a:p>
          <a:p>
            <a:r>
              <a:rPr lang="es-MX" sz="3200" dirty="0">
                <a:solidFill>
                  <a:schemeClr val="tx1"/>
                </a:solidFill>
              </a:rPr>
              <a:t>La cuestión es </a:t>
            </a:r>
            <a:r>
              <a:rPr lang="es-MX" sz="3200" dirty="0">
                <a:solidFill>
                  <a:srgbClr val="C00000"/>
                </a:solidFill>
              </a:rPr>
              <a:t>qué significa decir </a:t>
            </a:r>
            <a:r>
              <a:rPr lang="es-MX" sz="3200" dirty="0">
                <a:solidFill>
                  <a:schemeClr val="tx1"/>
                </a:solidFill>
              </a:rPr>
              <a:t>que un ANH tiene derechos, qué derechos y de qué tipo. </a:t>
            </a:r>
          </a:p>
          <a:p>
            <a:r>
              <a:rPr lang="es-AR" sz="3200" dirty="0">
                <a:solidFill>
                  <a:schemeClr val="tx1"/>
                </a:solidFill>
              </a:rPr>
              <a:t>La base adecuada para fundamentar los derechos fundamentales es la </a:t>
            </a:r>
            <a:r>
              <a:rPr lang="es-AR" sz="3200" dirty="0">
                <a:solidFill>
                  <a:srgbClr val="C00000"/>
                </a:solidFill>
              </a:rPr>
              <a:t>subjetividad</a:t>
            </a:r>
            <a:r>
              <a:rPr lang="es-AR" sz="3200" dirty="0">
                <a:solidFill>
                  <a:schemeClr val="tx1"/>
                </a:solidFill>
              </a:rPr>
              <a:t> antes que la </a:t>
            </a:r>
            <a:r>
              <a:rPr lang="es-AR" sz="3200" dirty="0">
                <a:solidFill>
                  <a:srgbClr val="C00000"/>
                </a:solidFill>
              </a:rPr>
              <a:t>personalidad.</a:t>
            </a:r>
            <a:r>
              <a:rPr lang="es-AR" sz="3200" dirty="0">
                <a:solidFill>
                  <a:schemeClr val="tx1"/>
                </a:solidFill>
              </a:rPr>
              <a:t> La exigencia de personalidad es muy alta y no abarca correctamente múltiples casos ni las distintas situaciones que se atraviesan a lo largo de una vida).</a:t>
            </a:r>
            <a:r>
              <a:rPr lang="es-AR" sz="3200" baseline="30000" dirty="0">
                <a:solidFill>
                  <a:schemeClr val="tx1"/>
                </a:solidFill>
              </a:rPr>
              <a:t> </a:t>
            </a:r>
            <a:endParaRPr lang="es-A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107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4FD2B3-9296-4B64-B5B0-97EE0E7C0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6792"/>
            <a:ext cx="8640960" cy="4310608"/>
          </a:xfrm>
        </p:spPr>
        <p:txBody>
          <a:bodyPr>
            <a:normAutofit fontScale="92500" lnSpcReduction="20000"/>
          </a:bodyPr>
          <a:lstStyle/>
          <a:p>
            <a:r>
              <a:rPr lang="es-AR" sz="3200" i="1" dirty="0">
                <a:solidFill>
                  <a:schemeClr val="tx1"/>
                </a:solidFill>
              </a:rPr>
              <a:t>Conferir a los animales una personalidad jurídica igual a la humana sería para ellos una promoción, pero sería una promoción inadecuada porque le conferiría derechos inútiles y los expondría a obligaciones grotescas. Hay que excluir, pues, toda tentación antropomórfica</a:t>
            </a:r>
          </a:p>
          <a:p>
            <a:endParaRPr lang="es-AR" sz="3200" i="1" dirty="0">
              <a:solidFill>
                <a:schemeClr val="tx1"/>
              </a:solidFill>
            </a:endParaRPr>
          </a:p>
          <a:p>
            <a:endParaRPr lang="es-AR" sz="3200" i="1" dirty="0">
              <a:solidFill>
                <a:schemeClr val="tx1"/>
              </a:solidFill>
            </a:endParaRPr>
          </a:p>
          <a:p>
            <a:r>
              <a:rPr lang="fr-FR" sz="3000" dirty="0">
                <a:solidFill>
                  <a:schemeClr val="tx1"/>
                </a:solidFill>
              </a:rPr>
              <a:t>Marguénad, J.P. La personnalité juridique des animaux, Dalloz, </a:t>
            </a:r>
            <a:r>
              <a:rPr lang="es-AR" sz="3000" dirty="0">
                <a:solidFill>
                  <a:schemeClr val="tx1"/>
                </a:solidFill>
              </a:rPr>
              <a:t>1998, Chron., p. 205.</a:t>
            </a:r>
            <a:endParaRPr lang="es-AR" sz="3000" i="1" dirty="0">
              <a:solidFill>
                <a:schemeClr val="tx1"/>
              </a:solidFill>
            </a:endParaRPr>
          </a:p>
          <a:p>
            <a:endParaRPr lang="es-AR" i="1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32982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7BB688-B2CA-4959-9D83-E00FA3568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916832"/>
            <a:ext cx="8712968" cy="4752528"/>
          </a:xfrm>
        </p:spPr>
        <p:txBody>
          <a:bodyPr>
            <a:normAutofit/>
          </a:bodyPr>
          <a:lstStyle/>
          <a:p>
            <a:r>
              <a:rPr lang="es-AR" sz="4000" dirty="0">
                <a:solidFill>
                  <a:schemeClr val="tx1"/>
                </a:solidFill>
              </a:rPr>
              <a:t>Cód. Civil Alemán, art. 90</a:t>
            </a:r>
          </a:p>
          <a:p>
            <a:r>
              <a:rPr lang="es-AR" sz="4000" dirty="0">
                <a:solidFill>
                  <a:schemeClr val="tx1"/>
                </a:solidFill>
              </a:rPr>
              <a:t>“</a:t>
            </a:r>
            <a:r>
              <a:rPr lang="es-AR" sz="4000" dirty="0">
                <a:solidFill>
                  <a:srgbClr val="C00000"/>
                </a:solidFill>
              </a:rPr>
              <a:t>Los animales no son cosas. </a:t>
            </a:r>
            <a:r>
              <a:rPr lang="es-AR" sz="4000" dirty="0">
                <a:solidFill>
                  <a:schemeClr val="tx1"/>
                </a:solidFill>
              </a:rPr>
              <a:t>Están protegidos por leyes especiales. Las disposiciones acerca de las cosas se les aplicarán de forma análoga siempre y cuando no esté establecido de otro modo</a:t>
            </a:r>
          </a:p>
        </p:txBody>
      </p:sp>
    </p:spTree>
    <p:extLst>
      <p:ext uri="{BB962C8B-B14F-4D97-AF65-F5344CB8AC3E}">
        <p14:creationId xmlns:p14="http://schemas.microsoft.com/office/powerpoint/2010/main" val="1363936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2A5CA6-EC4B-44E5-9AD3-82AE2E04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032" y="685800"/>
            <a:ext cx="3777782" cy="8709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89000"/>
              </a:lnSpc>
            </a:pPr>
            <a:r>
              <a:rPr lang="en-US" sz="2400" cap="all" dirty="0">
                <a:solidFill>
                  <a:schemeClr val="tx1"/>
                </a:solidFill>
              </a:rPr>
              <a:t>orangutana “Sandra” </a:t>
            </a:r>
            <a:r>
              <a:rPr lang="en-US" sz="2400" i="1" cap="all" dirty="0">
                <a:solidFill>
                  <a:schemeClr val="tx1"/>
                </a:solidFill>
              </a:rPr>
              <a:t>s/Habeas corpus</a:t>
            </a:r>
          </a:p>
        </p:txBody>
      </p:sp>
      <p:pic>
        <p:nvPicPr>
          <p:cNvPr id="23" name="Marcador de contenido 6" descr="Imagen que contiene animal, primate, mamífero, mono&#10;&#10;Descripción generada automáticamente">
            <a:extLst>
              <a:ext uri="{FF2B5EF4-FFF2-40B4-BE49-F238E27FC236}">
                <a16:creationId xmlns:a16="http://schemas.microsoft.com/office/drawing/2014/main" id="{9E757472-362A-4126-A701-53B131D078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7" r="38206"/>
          <a:stretch/>
        </p:blipFill>
        <p:spPr>
          <a:xfrm>
            <a:off x="683568" y="805126"/>
            <a:ext cx="2628348" cy="5247747"/>
          </a:xfrm>
          <a:prstGeom prst="rect">
            <a:avLst/>
          </a:prstGeom>
        </p:spPr>
      </p:pic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A80C21D1-056D-4370-A39C-1D2E94589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032" y="1988840"/>
            <a:ext cx="3096344" cy="381642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defTabSz="914400"/>
            <a:r>
              <a:rPr lang="es-AR" sz="3000" dirty="0">
                <a:solidFill>
                  <a:schemeClr val="tx1"/>
                </a:solidFill>
              </a:rPr>
              <a:t>Cámara Federal de Casación Penal, sala II (Ángela Ledesma Pedro David y Alejandro Slokar),  18/12/2014.</a:t>
            </a:r>
          </a:p>
          <a:p>
            <a:pPr defTabSz="914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179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 descr="http://www.diariojudicial.com/opencms/export/sites/diariojudicial/img/Fotos_para_Noticias_creativecommons-2/orangutana_sandra_AFADA.jpg_897418334.jpg">
            <a:extLst>
              <a:ext uri="{FF2B5EF4-FFF2-40B4-BE49-F238E27FC236}">
                <a16:creationId xmlns:a16="http://schemas.microsoft.com/office/drawing/2014/main" id="{88764BFA-37B8-4B8B-82E6-C2053A1D871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950" y="619966"/>
            <a:ext cx="8420099" cy="5613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8249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F4CDCD08-3C97-473B-8B13-3C699F279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123" y="1556792"/>
            <a:ext cx="4081846" cy="4824536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FDC3EA-5583-4888-913B-668BC6857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912" y="1556792"/>
            <a:ext cx="4929910" cy="4032448"/>
          </a:xfrm>
        </p:spPr>
        <p:txBody>
          <a:bodyPr>
            <a:normAutofit/>
          </a:bodyPr>
          <a:lstStyle/>
          <a:p>
            <a:r>
              <a:rPr lang="es-MX" sz="4800" b="1" dirty="0">
                <a:solidFill>
                  <a:schemeClr val="tx1"/>
                </a:solidFill>
              </a:rPr>
              <a:t>Los animales usados en laboratorios de experimentación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31059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F20E5-83AA-496E-A773-B096F8A30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chemeClr val="tx1"/>
                </a:solidFill>
              </a:rPr>
              <a:t>¿Exageraciones?</a:t>
            </a:r>
          </a:p>
        </p:txBody>
      </p:sp>
    </p:spTree>
    <p:extLst>
      <p:ext uri="{BB962C8B-B14F-4D97-AF65-F5344CB8AC3E}">
        <p14:creationId xmlns:p14="http://schemas.microsoft.com/office/powerpoint/2010/main" val="4276367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8DF520-CF2D-400F-AD6F-543862D5362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sz="3200" dirty="0"/>
              <a:t>“………..respetando al mismo tiempo las disposiciones legales o administrativas </a:t>
            </a:r>
            <a:r>
              <a:rPr lang="es-MX" sz="3200" b="1" dirty="0"/>
              <a:t>y las costumbres </a:t>
            </a:r>
            <a:r>
              <a:rPr lang="es-MX" sz="3200" dirty="0"/>
              <a:t>de los Estados miembros relativas, en particular</a:t>
            </a:r>
            <a:r>
              <a:rPr lang="es-MX" sz="3200" b="1" dirty="0"/>
              <a:t>, a ritos religiosos, tradiciones culturales y patrimonio regional.</a:t>
            </a:r>
          </a:p>
          <a:p>
            <a:endParaRPr lang="es-MX" sz="3200" b="1" dirty="0"/>
          </a:p>
          <a:p>
            <a:r>
              <a:rPr lang="es-MX" sz="3200" b="1" dirty="0"/>
              <a:t>¿y LAS NECESIDADES DE LA CIENCIA?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43481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7A9E2696-5855-4C77-ACDB-D441F2E30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6792"/>
            <a:ext cx="4644008" cy="4310608"/>
          </a:xfrm>
        </p:spPr>
        <p:txBody>
          <a:bodyPr>
            <a:normAutofit/>
          </a:bodyPr>
          <a:lstStyle/>
          <a:p>
            <a:r>
              <a:rPr lang="es-AR" altLang="es-AR" sz="3200" dirty="0">
                <a:latin typeface="Cambria" panose="02040503050406030204" pitchFamily="18" charset="0"/>
              </a:rPr>
              <a:t>William Russell y Rex Burch. </a:t>
            </a:r>
            <a:br>
              <a:rPr lang="es-AR" altLang="es-AR" sz="3200" dirty="0">
                <a:latin typeface="Cambria" panose="02040503050406030204" pitchFamily="18" charset="0"/>
              </a:rPr>
            </a:br>
            <a:r>
              <a:rPr lang="es-AR" altLang="es-AR" sz="3200" dirty="0">
                <a:latin typeface="Cambria" panose="02040503050406030204" pitchFamily="18" charset="0"/>
              </a:rPr>
              <a:t>Las tres “</a:t>
            </a:r>
            <a:r>
              <a:rPr lang="es-AR" altLang="es-AR" sz="3200" dirty="0">
                <a:solidFill>
                  <a:srgbClr val="0000FF"/>
                </a:solidFill>
                <a:latin typeface="Cambria" panose="02040503050406030204" pitchFamily="18" charset="0"/>
              </a:rPr>
              <a:t>R”</a:t>
            </a:r>
            <a:r>
              <a:rPr lang="es-AR" altLang="es-AR" sz="3200" dirty="0">
                <a:latin typeface="Cambria" panose="02040503050406030204" pitchFamily="18" charset="0"/>
              </a:rPr>
              <a:t> (1959)</a:t>
            </a:r>
          </a:p>
          <a:p>
            <a:r>
              <a:rPr lang="es-AR" altLang="es-AR" sz="3200" dirty="0">
                <a:latin typeface="Cambria" panose="02040503050406030204" pitchFamily="18" charset="0"/>
              </a:rPr>
              <a:t>“</a:t>
            </a:r>
            <a:r>
              <a:rPr lang="en-US" altLang="es-AR" sz="3200" i="1" dirty="0">
                <a:latin typeface="Cambria" panose="02040503050406030204" pitchFamily="18" charset="0"/>
              </a:rPr>
              <a:t>The Principles of Humane Experimental Technique</a:t>
            </a:r>
            <a:r>
              <a:rPr lang="es-AR" altLang="es-AR" sz="3200" dirty="0">
                <a:latin typeface="Cambria" panose="02040503050406030204" pitchFamily="18" charset="0"/>
              </a:rPr>
              <a:t>” </a:t>
            </a:r>
            <a:r>
              <a:rPr lang="es-AR" altLang="es-AR" sz="2800" dirty="0">
                <a:latin typeface="Cambria" panose="02040503050406030204" pitchFamily="18" charset="0"/>
              </a:rPr>
              <a:t>(</a:t>
            </a:r>
            <a:r>
              <a:rPr lang="es-AR" altLang="es-AR" sz="2800" dirty="0">
                <a:latin typeface="Cambria" panose="02040503050406030204" pitchFamily="18" charset="0"/>
                <a:hlinkClick r:id="rId2"/>
              </a:rPr>
              <a:t>www.altweb.jhsph.edu/publications</a:t>
            </a:r>
            <a:r>
              <a:rPr lang="es-AR" altLang="es-AR" sz="2800" dirty="0">
                <a:latin typeface="Cambria" panose="02040503050406030204" pitchFamily="18" charset="0"/>
              </a:rPr>
              <a:t>)</a:t>
            </a:r>
          </a:p>
          <a:p>
            <a:endParaRPr lang="es-AR" sz="3200" dirty="0">
              <a:latin typeface="Cambria" panose="02040503050406030204" pitchFamily="18" charset="0"/>
            </a:endParaRPr>
          </a:p>
          <a:p>
            <a:endParaRPr lang="en-US" sz="1600" dirty="0"/>
          </a:p>
        </p:txBody>
      </p:sp>
      <p:pic>
        <p:nvPicPr>
          <p:cNvPr id="21" name="Marcador de contenido 4" descr="Imagen que contiene persona, hombre, traje, ropa&#10;&#10;Descripción generada automáticamente">
            <a:extLst>
              <a:ext uri="{FF2B5EF4-FFF2-40B4-BE49-F238E27FC236}">
                <a16:creationId xmlns:a16="http://schemas.microsoft.com/office/drawing/2014/main" id="{1332143A-9CB9-44F2-A9B5-BEC58E7C2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72816"/>
            <a:ext cx="3072228" cy="354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83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>
            <a:extLst>
              <a:ext uri="{FF2B5EF4-FFF2-40B4-BE49-F238E27FC236}">
                <a16:creationId xmlns:a16="http://schemas.microsoft.com/office/drawing/2014/main" id="{D71A24B5-2102-4478-8005-27B8200238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1700808"/>
            <a:ext cx="8857109" cy="515719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s-AR" altLang="es-AR" sz="2800" dirty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AR" altLang="es-AR" sz="2800" b="1" i="1" dirty="0">
                <a:solidFill>
                  <a:srgbClr val="C00000"/>
                </a:solidFill>
                <a:latin typeface="Cambria" panose="02040503050406030204" pitchFamily="18" charset="0"/>
              </a:rPr>
              <a:t>R</a:t>
            </a:r>
            <a:r>
              <a:rPr lang="es-AR" altLang="es-AR" sz="2800" i="1" dirty="0">
                <a:solidFill>
                  <a:srgbClr val="C00000"/>
                </a:solidFill>
                <a:latin typeface="Cambria" panose="02040503050406030204" pitchFamily="18" charset="0"/>
              </a:rPr>
              <a:t>eplace,</a:t>
            </a:r>
            <a:r>
              <a:rPr lang="es-AR" altLang="es-AR" sz="2800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s-AR" altLang="es-AR" sz="2800" dirty="0">
                <a:solidFill>
                  <a:srgbClr val="0000FF"/>
                </a:solidFill>
                <a:latin typeface="Cambria" panose="02040503050406030204" pitchFamily="18" charset="0"/>
              </a:rPr>
              <a:t>R</a:t>
            </a:r>
            <a:r>
              <a:rPr lang="es-AR" altLang="es-AR" sz="2800" dirty="0">
                <a:latin typeface="Cambria" panose="02040503050406030204" pitchFamily="18" charset="0"/>
              </a:rPr>
              <a:t>EEMPLAZAR</a:t>
            </a:r>
            <a:r>
              <a:rPr lang="es-AR" altLang="es-AR" sz="2000" dirty="0">
                <a:latin typeface="Cambria" panose="02040503050406030204" pitchFamily="18" charset="0"/>
              </a:rPr>
              <a:t> los animales por métodos in vitro y otros alternativos.</a:t>
            </a:r>
            <a:endParaRPr lang="es-AR" altLang="es-AR" sz="2800" dirty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s-AR" altLang="es-AR" sz="2800" dirty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AR" altLang="es-AR" sz="2800" b="1" i="1" dirty="0">
                <a:solidFill>
                  <a:srgbClr val="C00000"/>
                </a:solidFill>
                <a:latin typeface="Cambria" panose="02040503050406030204" pitchFamily="18" charset="0"/>
              </a:rPr>
              <a:t>R</a:t>
            </a:r>
            <a:r>
              <a:rPr lang="es-AR" altLang="es-AR" sz="2800" i="1" dirty="0">
                <a:solidFill>
                  <a:srgbClr val="C00000"/>
                </a:solidFill>
                <a:latin typeface="Cambria" panose="02040503050406030204" pitchFamily="18" charset="0"/>
              </a:rPr>
              <a:t>educe</a:t>
            </a:r>
            <a:r>
              <a:rPr lang="es-AR" altLang="es-AR" sz="2800" dirty="0">
                <a:solidFill>
                  <a:srgbClr val="C00000"/>
                </a:solidFill>
                <a:latin typeface="Cambria" panose="02040503050406030204" pitchFamily="18" charset="0"/>
              </a:rPr>
              <a:t>,</a:t>
            </a:r>
            <a:r>
              <a:rPr lang="es-AR" altLang="es-AR" sz="2800" dirty="0">
                <a:latin typeface="Cambria" panose="02040503050406030204" pitchFamily="18" charset="0"/>
              </a:rPr>
              <a:t> </a:t>
            </a:r>
            <a:r>
              <a:rPr lang="es-AR" altLang="es-AR" sz="2800" dirty="0">
                <a:solidFill>
                  <a:srgbClr val="0000FF"/>
                </a:solidFill>
                <a:latin typeface="Cambria" panose="02040503050406030204" pitchFamily="18" charset="0"/>
              </a:rPr>
              <a:t>R</a:t>
            </a:r>
            <a:r>
              <a:rPr lang="es-AR" altLang="es-AR" sz="2800" dirty="0">
                <a:latin typeface="Cambria" panose="02040503050406030204" pitchFamily="18" charset="0"/>
              </a:rPr>
              <a:t>EDUCIR, </a:t>
            </a:r>
            <a:r>
              <a:rPr lang="es-AR" altLang="es-AR" sz="2400" dirty="0">
                <a:latin typeface="Cambria" panose="02040503050406030204" pitchFamily="18" charset="0"/>
              </a:rPr>
              <a:t>mediante técnicas estadísticas avanzadas la cantidad de animales empleados. </a:t>
            </a:r>
            <a:endParaRPr lang="es-AR" altLang="es-AR" sz="2800" dirty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s-AR" altLang="es-AR" sz="2800" dirty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AR" altLang="es-AR" sz="2800" b="1" i="1" dirty="0">
                <a:solidFill>
                  <a:srgbClr val="C00000"/>
                </a:solidFill>
                <a:latin typeface="Cambria" panose="02040503050406030204" pitchFamily="18" charset="0"/>
              </a:rPr>
              <a:t>R</a:t>
            </a:r>
            <a:r>
              <a:rPr lang="es-AR" altLang="es-AR" sz="2800" i="1" dirty="0">
                <a:solidFill>
                  <a:srgbClr val="C00000"/>
                </a:solidFill>
                <a:latin typeface="Cambria" panose="02040503050406030204" pitchFamily="18" charset="0"/>
              </a:rPr>
              <a:t>efine</a:t>
            </a:r>
            <a:r>
              <a:rPr lang="es-AR" altLang="es-AR" sz="2800" dirty="0">
                <a:solidFill>
                  <a:srgbClr val="C00000"/>
                </a:solidFill>
                <a:latin typeface="Cambria" panose="02040503050406030204" pitchFamily="18" charset="0"/>
              </a:rPr>
              <a:t>,</a:t>
            </a:r>
            <a:r>
              <a:rPr lang="es-AR" altLang="es-AR" sz="2800" dirty="0">
                <a:solidFill>
                  <a:srgbClr val="0000FF"/>
                </a:solidFill>
                <a:latin typeface="Cambria" panose="02040503050406030204" pitchFamily="18" charset="0"/>
              </a:rPr>
              <a:t> R</a:t>
            </a:r>
            <a:r>
              <a:rPr lang="es-AR" altLang="es-AR" sz="2800" dirty="0">
                <a:latin typeface="Cambria" panose="02040503050406030204" pitchFamily="18" charset="0"/>
              </a:rPr>
              <a:t>EFINAR</a:t>
            </a:r>
            <a:r>
              <a:rPr lang="es-AR" altLang="es-AR" sz="2400" dirty="0">
                <a:latin typeface="Cambria" panose="02040503050406030204" pitchFamily="18" charset="0"/>
              </a:rPr>
              <a:t> los procesos experimentales de modo que causen menos sufrimiento.</a:t>
            </a:r>
            <a:endParaRPr lang="es-ES" altLang="es-AR" sz="28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C4396E5-86BB-4E7C-B793-9CF582B30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671" y="825080"/>
            <a:ext cx="3300274" cy="48877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1FBC56-3087-4A41-837C-18AA2B216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896" y="2286000"/>
            <a:ext cx="5040560" cy="3581400"/>
          </a:xfrm>
        </p:spPr>
        <p:txBody>
          <a:bodyPr>
            <a:normAutofit fontScale="92500" lnSpcReduction="10000"/>
          </a:bodyPr>
          <a:lstStyle/>
          <a:p>
            <a:r>
              <a:rPr lang="es-AR" sz="4800" dirty="0">
                <a:solidFill>
                  <a:schemeClr val="tx1"/>
                </a:solidFill>
              </a:rPr>
              <a:t>Reemplazo</a:t>
            </a:r>
          </a:p>
          <a:p>
            <a:endParaRPr lang="es-AR" sz="4800" dirty="0">
              <a:solidFill>
                <a:schemeClr val="tx1"/>
              </a:solidFill>
            </a:endParaRPr>
          </a:p>
          <a:p>
            <a:r>
              <a:rPr lang="es-AR" sz="4800" dirty="0">
                <a:solidFill>
                  <a:schemeClr val="tx1"/>
                </a:solidFill>
              </a:rPr>
              <a:t>Reducción</a:t>
            </a:r>
          </a:p>
          <a:p>
            <a:endParaRPr lang="es-AR" sz="4800" dirty="0">
              <a:solidFill>
                <a:schemeClr val="tx1"/>
              </a:solidFill>
            </a:endParaRPr>
          </a:p>
          <a:p>
            <a:r>
              <a:rPr lang="es-AR" sz="4800" dirty="0">
                <a:solidFill>
                  <a:schemeClr val="tx1"/>
                </a:solidFill>
              </a:rPr>
              <a:t>Refinamiento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52790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41C9C9D7-4F6F-4656-A505-FA526992B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altLang="es-AR" b="1" dirty="0">
                <a:latin typeface="Cambria" panose="02040503050406030204" pitchFamily="18" charset="0"/>
              </a:rPr>
              <a:t>La cuarta “R”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5746EFC4-B152-4EA8-B8BA-1F45F83C5F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0" y="2924175"/>
            <a:ext cx="8640960" cy="3529013"/>
          </a:xfrm>
        </p:spPr>
        <p:txBody>
          <a:bodyPr/>
          <a:lstStyle/>
          <a:p>
            <a:pPr eaLnBrk="1" hangingPunct="1"/>
            <a:r>
              <a:rPr lang="es-AR" altLang="es-AR" sz="3200" b="1" dirty="0">
                <a:latin typeface="Cambria" panose="02040503050406030204" pitchFamily="18" charset="0"/>
              </a:rPr>
              <a:t>Responsabilidad (control)</a:t>
            </a:r>
          </a:p>
          <a:p>
            <a:pPr eaLnBrk="1" hangingPunct="1"/>
            <a:endParaRPr lang="es-AR" altLang="es-AR" sz="3200" b="1" dirty="0">
              <a:latin typeface="Cambria" panose="020405030504060302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AR" altLang="es-AR" dirty="0">
                <a:latin typeface="Cambria" panose="02040503050406030204" pitchFamily="18" charset="0"/>
              </a:rPr>
              <a:t> </a:t>
            </a:r>
          </a:p>
          <a:p>
            <a:pPr eaLnBrk="1" hangingPunct="1"/>
            <a:endParaRPr lang="es-AR" altLang="es-AR" dirty="0">
              <a:latin typeface="Cambria" panose="02040503050406030204" pitchFamily="18" charset="0"/>
            </a:endParaRPr>
          </a:p>
          <a:p>
            <a:pPr eaLnBrk="1" hangingPunct="1"/>
            <a:r>
              <a:rPr lang="es-AR" altLang="es-AR" sz="2000" dirty="0">
                <a:latin typeface="Cambria" panose="02040503050406030204" pitchFamily="18" charset="0"/>
              </a:rPr>
              <a:t>Tessa Ercoli, en AV, </a:t>
            </a:r>
            <a:r>
              <a:rPr lang="es-AR" altLang="es-AR" sz="2000" i="1" dirty="0">
                <a:latin typeface="Cambria" panose="02040503050406030204" pitchFamily="18" charset="0"/>
              </a:rPr>
              <a:t>Per un codice degli animali</a:t>
            </a:r>
            <a:r>
              <a:rPr lang="es-AR" altLang="es-AR" sz="2000" dirty="0">
                <a:latin typeface="Cambria" panose="02040503050406030204" pitchFamily="18" charset="0"/>
              </a:rPr>
              <a:t>, Milano, ed. Giuffrè, 2001, pág. 209. </a:t>
            </a:r>
          </a:p>
          <a:p>
            <a:pPr eaLnBrk="1" hangingPunct="1"/>
            <a:endParaRPr lang="es-AR" altLang="es-AR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  <p:bldP spid="118787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DB0607-819E-445E-9FF9-7B0C6C3F1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060848"/>
            <a:ext cx="7200800" cy="295232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914400"/>
            <a:r>
              <a:rPr lang="es-AR" sz="3600" b="1" cap="all" dirty="0">
                <a:solidFill>
                  <a:schemeClr val="tx1"/>
                </a:solidFill>
              </a:rPr>
              <a:t>DIRECTIVA 2010/63/UE DEL PARLAMENTO EUROPEO Y DEL CONSEJO, 22/9/2010, relativa a la protección de los animales utilizados para fines científicos</a:t>
            </a:r>
            <a:br>
              <a:rPr lang="es-AR" sz="3600" b="1" cap="all" dirty="0"/>
            </a:br>
            <a:endParaRPr lang="es-AR" sz="3600" cap="all" dirty="0"/>
          </a:p>
        </p:txBody>
      </p:sp>
    </p:spTree>
    <p:extLst>
      <p:ext uri="{BB962C8B-B14F-4D97-AF65-F5344CB8AC3E}">
        <p14:creationId xmlns:p14="http://schemas.microsoft.com/office/powerpoint/2010/main" val="2004379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F6E5B7-9F44-4F20-B57A-D76E7D2C4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56792"/>
            <a:ext cx="8496944" cy="4896544"/>
          </a:xfrm>
        </p:spPr>
        <p:txBody>
          <a:bodyPr>
            <a:normAutofit/>
          </a:bodyPr>
          <a:lstStyle/>
          <a:p>
            <a:r>
              <a:rPr lang="es-AR" sz="2800" dirty="0">
                <a:solidFill>
                  <a:schemeClr val="tx1"/>
                </a:solidFill>
              </a:rPr>
              <a:t>(10) Aunque es deseable sustituir los procedimientos científicos con animales vivos por otros métodos que no los usen, la utilización de animales vivos </a:t>
            </a:r>
            <a:r>
              <a:rPr lang="es-AR" sz="2800" dirty="0">
                <a:solidFill>
                  <a:srgbClr val="C00000"/>
                </a:solidFill>
              </a:rPr>
              <a:t>sigue siendo necesaria para proteger la salud humana y animal y el medio ambiente.</a:t>
            </a:r>
            <a:r>
              <a:rPr lang="es-AR" sz="2800" dirty="0">
                <a:solidFill>
                  <a:schemeClr val="tx1"/>
                </a:solidFill>
              </a:rPr>
              <a:t> No obstante, la presente Directiva constituye un importante paso </a:t>
            </a:r>
            <a:r>
              <a:rPr lang="es-AR" sz="2800" dirty="0">
                <a:solidFill>
                  <a:srgbClr val="C00000"/>
                </a:solidFill>
              </a:rPr>
              <a:t>hacia el objetivo final de pleno reemplazo </a:t>
            </a:r>
            <a:r>
              <a:rPr lang="es-AR" sz="2800" dirty="0">
                <a:solidFill>
                  <a:schemeClr val="tx1"/>
                </a:solidFill>
              </a:rPr>
              <a:t>de los procedimientos con animales vivos para fines científicos y educativos, tan pronto como sea científicamente posible hacerlo. A tal fin, la Directiva trata de facilitar y fomentar el avance de enfoques </a:t>
            </a:r>
            <a:r>
              <a:rPr lang="es-AR" sz="2800" dirty="0">
                <a:solidFill>
                  <a:srgbClr val="C00000"/>
                </a:solidFill>
              </a:rPr>
              <a:t>alternativos. </a:t>
            </a:r>
          </a:p>
        </p:txBody>
      </p:sp>
    </p:spTree>
    <p:extLst>
      <p:ext uri="{BB962C8B-B14F-4D97-AF65-F5344CB8AC3E}">
        <p14:creationId xmlns:p14="http://schemas.microsoft.com/office/powerpoint/2010/main" val="1762311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A03653-7424-4A39-8A12-164F682E746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sz="3200" dirty="0"/>
              <a:t>También trata de lograr un elevado grado de </a:t>
            </a:r>
            <a:r>
              <a:rPr lang="es-AR" sz="3200" dirty="0">
                <a:solidFill>
                  <a:srgbClr val="C00000"/>
                </a:solidFill>
              </a:rPr>
              <a:t>protección </a:t>
            </a:r>
            <a:r>
              <a:rPr lang="es-AR" sz="3200" dirty="0"/>
              <a:t>a los animales que aún son necesarios en los procedimientos científicos. </a:t>
            </a:r>
          </a:p>
          <a:p>
            <a:r>
              <a:rPr lang="es-AR" sz="3200" dirty="0"/>
              <a:t>La presente Directiva debe </a:t>
            </a:r>
            <a:r>
              <a:rPr lang="es-AR" sz="3200" dirty="0">
                <a:solidFill>
                  <a:srgbClr val="C00000"/>
                </a:solidFill>
              </a:rPr>
              <a:t>revisarse </a:t>
            </a:r>
            <a:r>
              <a:rPr lang="es-AR" sz="3200" dirty="0"/>
              <a:t>con regularidad a la luz de la evolución de la ciencia y de las medidas de protección de los animales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95351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DF9DE9-4F5E-486B-B34C-39170CAB6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5040560"/>
          </a:xfrm>
        </p:spPr>
        <p:txBody>
          <a:bodyPr>
            <a:normAutofit fontScale="92500" lnSpcReduction="10000"/>
          </a:bodyPr>
          <a:lstStyle/>
          <a:p>
            <a:r>
              <a:rPr lang="es-AR" sz="3200" dirty="0">
                <a:solidFill>
                  <a:schemeClr val="tx1"/>
                </a:solidFill>
              </a:rPr>
              <a:t>En la elección de los métodos deben aplicarse los principios de </a:t>
            </a:r>
            <a:r>
              <a:rPr lang="es-AR" sz="3200" dirty="0">
                <a:solidFill>
                  <a:srgbClr val="C00000"/>
                </a:solidFill>
              </a:rPr>
              <a:t>reemplazo, reducción y refinamiento</a:t>
            </a:r>
            <a:r>
              <a:rPr lang="es-AR" sz="3200" dirty="0">
                <a:solidFill>
                  <a:schemeClr val="tx1"/>
                </a:solidFill>
              </a:rPr>
              <a:t> mediante el respeto de la estricta jerarquía del requisito de </a:t>
            </a:r>
            <a:r>
              <a:rPr lang="es-AR" sz="3200" dirty="0">
                <a:solidFill>
                  <a:srgbClr val="C00000"/>
                </a:solidFill>
              </a:rPr>
              <a:t>utilizar métodos alternativos</a:t>
            </a:r>
            <a:r>
              <a:rPr lang="es-AR" sz="3200" dirty="0">
                <a:solidFill>
                  <a:schemeClr val="tx1"/>
                </a:solidFill>
              </a:rPr>
              <a:t>. Cuando no haya un método alternativo reconocido por la legislación de la Unión, puede reducirse el número de animales utilizados recurriendo a otros métodos y aplicando estrategias de experimentación tales como el </a:t>
            </a:r>
            <a:r>
              <a:rPr lang="es-AR" sz="3200" dirty="0">
                <a:solidFill>
                  <a:srgbClr val="C00000"/>
                </a:solidFill>
              </a:rPr>
              <a:t>uso de métodos </a:t>
            </a:r>
            <a:r>
              <a:rPr lang="es-AR" sz="3200" i="1" dirty="0">
                <a:solidFill>
                  <a:srgbClr val="C00000"/>
                </a:solidFill>
              </a:rPr>
              <a:t>in vitro</a:t>
            </a:r>
            <a:r>
              <a:rPr lang="es-AR" sz="3200" dirty="0">
                <a:solidFill>
                  <a:srgbClr val="C00000"/>
                </a:solidFill>
              </a:rPr>
              <a:t> u otros métodos que puedan reducir y perfeccionar la utilización de animales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43992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CD199E-1644-4A9A-A75F-C289580B9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988840"/>
            <a:ext cx="8153400" cy="2952328"/>
          </a:xfrm>
        </p:spPr>
        <p:txBody>
          <a:bodyPr>
            <a:normAutofit/>
          </a:bodyPr>
          <a:lstStyle/>
          <a:p>
            <a:r>
              <a:rPr lang="es-AR" b="1" dirty="0"/>
              <a:t>REGLAS GENERALMENTE ACEPTADAS PARA EL USO DE ANIMALES EN LABORATORIOS</a:t>
            </a:r>
            <a:br>
              <a:rPr lang="es-AR" b="1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8683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contenido 2">
            <a:extLst>
              <a:ext uri="{FF2B5EF4-FFF2-40B4-BE49-F238E27FC236}">
                <a16:creationId xmlns:a16="http://schemas.microsoft.com/office/drawing/2014/main" id="{D11C38F2-0F8D-4831-9C78-9B886DFFD2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844824"/>
            <a:ext cx="8683625" cy="4896544"/>
          </a:xfrm>
        </p:spPr>
        <p:txBody>
          <a:bodyPr>
            <a:normAutofit/>
          </a:bodyPr>
          <a:lstStyle/>
          <a:p>
            <a:r>
              <a:rPr lang="es-MX" altLang="es-AR" sz="3200" dirty="0">
                <a:solidFill>
                  <a:schemeClr val="tx1"/>
                </a:solidFill>
              </a:rPr>
              <a:t>Conocé a Pigcasso, la cerda que pinta cuadros y los vende por mil euros</a:t>
            </a:r>
          </a:p>
          <a:p>
            <a:r>
              <a:rPr lang="es-MX" altLang="es-AR" sz="3200" dirty="0">
                <a:solidFill>
                  <a:schemeClr val="tx1"/>
                </a:solidFill>
              </a:rPr>
              <a:t>“Definitivamente, tiene talento", afirmó una crítica de arte.</a:t>
            </a:r>
          </a:p>
          <a:p>
            <a:r>
              <a:rPr lang="es-MX" altLang="es-AR" sz="2800" dirty="0">
                <a:solidFill>
                  <a:schemeClr val="tx1"/>
                </a:solidFill>
              </a:rPr>
              <a:t>Diario Los Andes, 29/3/2019</a:t>
            </a:r>
          </a:p>
          <a:p>
            <a:r>
              <a:rPr lang="es-AR" sz="2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https://losandes.com.ar/article/view?slug=conoce-a-pigcasso-la-cerda-que-pinta-cuadros-y-los-vende-por-mil-euros</a:t>
            </a:r>
            <a:endParaRPr lang="es-MX" altLang="es-AR" sz="2800" dirty="0">
              <a:solidFill>
                <a:schemeClr val="tx1"/>
              </a:solidFill>
            </a:endParaRPr>
          </a:p>
          <a:p>
            <a:endParaRPr lang="es-MX" altLang="es-AR" dirty="0"/>
          </a:p>
          <a:p>
            <a:endParaRPr lang="es-AR" altLang="es-A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3E916A-5D84-49DD-BB0E-7BCCD8CFF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28800"/>
            <a:ext cx="8352928" cy="4752528"/>
          </a:xfrm>
        </p:spPr>
        <p:txBody>
          <a:bodyPr>
            <a:normAutofit/>
          </a:bodyPr>
          <a:lstStyle/>
          <a:p>
            <a:pPr lvl="0"/>
            <a:r>
              <a:rPr lang="es-AR" sz="2800" dirty="0"/>
              <a:t>(a) Inexistencia de otra alternativa; </a:t>
            </a:r>
          </a:p>
          <a:p>
            <a:pPr lvl="0"/>
            <a:r>
              <a:rPr lang="es-AR" sz="2800" dirty="0"/>
              <a:t>(b) Minimizar el sufrimiento del animal</a:t>
            </a:r>
          </a:p>
          <a:p>
            <a:r>
              <a:rPr lang="es-AR" sz="2800" dirty="0"/>
              <a:t>(c) Exigir objetivos claros en cada proyecto que autorice el uso de animales; los animales pueden ser utilizados para trabajos que tengan por finalidad el mejoramiento de la salud humana y animal; no pueden ser utilizados para testear el control de calidad de productos que no tienen por finalidad esa salud.</a:t>
            </a:r>
          </a:p>
          <a:p>
            <a:r>
              <a:rPr lang="es-AR" sz="2800" dirty="0"/>
              <a:t>(d) Evitar la repetición de trabajos;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36368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07A216-FBAA-4150-B257-5146CDE58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4968552"/>
          </a:xfrm>
        </p:spPr>
        <p:txBody>
          <a:bodyPr>
            <a:normAutofit/>
          </a:bodyPr>
          <a:lstStyle/>
          <a:p>
            <a:r>
              <a:rPr lang="es-AR" sz="3600" dirty="0">
                <a:solidFill>
                  <a:schemeClr val="tx1"/>
                </a:solidFill>
              </a:rPr>
              <a:t>(e) Obligar a una detallada y completa publicación de los resultados.</a:t>
            </a:r>
          </a:p>
          <a:p>
            <a:r>
              <a:rPr lang="es-AR" sz="3600" dirty="0">
                <a:solidFill>
                  <a:schemeClr val="tx1"/>
                </a:solidFill>
              </a:rPr>
              <a:t>(f) </a:t>
            </a:r>
            <a:r>
              <a:rPr lang="es-ES" sz="3600" dirty="0">
                <a:solidFill>
                  <a:schemeClr val="tx1"/>
                </a:solidFill>
              </a:rPr>
              <a:t>Generar medidas eficaces para la instrucción y capacitación del personal profesional y técnico de los laboratorios y bioterios; </a:t>
            </a:r>
            <a:endParaRPr lang="es-AR" sz="3600" dirty="0">
              <a:solidFill>
                <a:schemeClr val="tx1"/>
              </a:solidFill>
            </a:endParaRPr>
          </a:p>
          <a:p>
            <a:r>
              <a:rPr lang="es-ES" sz="3600" dirty="0">
                <a:solidFill>
                  <a:schemeClr val="tx1"/>
                </a:solidFill>
              </a:rPr>
              <a:t>(g) Establecer buenas prácticas de sujeción, inyección, analgesia, anestesia y eutanasia</a:t>
            </a:r>
            <a:endParaRPr lang="es-AR" sz="3600" dirty="0">
              <a:solidFill>
                <a:schemeClr val="tx1"/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18771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E31F14-E55D-4535-BAB6-98857442B28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3200" dirty="0"/>
              <a:t>(h) Regular las condiciones de alojamiento; </a:t>
            </a:r>
            <a:endParaRPr lang="es-AR" sz="3200" dirty="0"/>
          </a:p>
          <a:p>
            <a:endParaRPr lang="es-ES" sz="3200" dirty="0"/>
          </a:p>
          <a:p>
            <a:r>
              <a:rPr lang="es-ES" sz="3200" dirty="0"/>
              <a:t>(i) Proteger en el máximo posible el uso de la fauna silvestre</a:t>
            </a:r>
            <a:endParaRPr lang="es-AR" sz="3200" dirty="0"/>
          </a:p>
          <a:p>
            <a:endParaRPr lang="es-ES" sz="3200" dirty="0"/>
          </a:p>
          <a:p>
            <a:r>
              <a:rPr lang="es-ES" sz="3200" dirty="0"/>
              <a:t>(j) Prever reglas que individualicen a los responsables del incumplimiento de estas normas.</a:t>
            </a:r>
            <a:endParaRPr lang="es-AR" sz="32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18341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70BB032-3E75-4DDD-8FA2-247B37095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5696" y="2348880"/>
            <a:ext cx="6477000" cy="998240"/>
          </a:xfrm>
          <a:solidFill>
            <a:schemeClr val="bg1"/>
          </a:solidFill>
        </p:spPr>
        <p:txBody>
          <a:bodyPr/>
          <a:lstStyle/>
          <a:p>
            <a:r>
              <a:rPr lang="es-AR" dirty="0">
                <a:solidFill>
                  <a:schemeClr val="tx1"/>
                </a:solidFill>
              </a:rPr>
              <a:t>¿Conclusiones?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7ED0EF21-51ED-4369-8FC8-15578481C1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52641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12AABD-F71B-48AD-8A5A-FA39BC5B6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968552"/>
          </a:xfrm>
        </p:spPr>
        <p:txBody>
          <a:bodyPr>
            <a:normAutofit fontScale="92500" lnSpcReduction="10000"/>
          </a:bodyPr>
          <a:lstStyle/>
          <a:p>
            <a:r>
              <a:rPr lang="es-AR" dirty="0"/>
              <a:t>Los animales forman parte de nuestro entorno, compartimos con ellos un fondo común y algunos, los más evolucionados, son primos hermanos. Los animales y los animales humanos estamos situados en el amplio cambo de la </a:t>
            </a:r>
            <a:r>
              <a:rPr lang="es-AR" b="1" dirty="0">
                <a:solidFill>
                  <a:srgbClr val="C00000"/>
                </a:solidFill>
              </a:rPr>
              <a:t>naturaleza</a:t>
            </a:r>
            <a:r>
              <a:rPr lang="es-AR" dirty="0"/>
              <a:t>. Los derechos, por el contrario, son una construcción que hemos hecho en el otro campo, el de la </a:t>
            </a:r>
            <a:r>
              <a:rPr lang="es-AR" dirty="0">
                <a:solidFill>
                  <a:srgbClr val="C00000"/>
                </a:solidFill>
              </a:rPr>
              <a:t>cultura. </a:t>
            </a:r>
            <a:r>
              <a:rPr lang="es-AR" dirty="0"/>
              <a:t>De ahí que de los primeros podamos hablar con cierta propiedad, mientras que de los segundos lo hacemos en controversia, polémica y hasta duro enfrentamiento</a:t>
            </a:r>
          </a:p>
          <a:p>
            <a:endParaRPr lang="es-AR" sz="2400" dirty="0"/>
          </a:p>
          <a:p>
            <a:r>
              <a:rPr lang="es-AR" sz="2400" dirty="0"/>
              <a:t>SÁBADA. Javier, </a:t>
            </a:r>
            <a:r>
              <a:rPr lang="es-AR" sz="2400" i="1" dirty="0"/>
              <a:t>Animales y derechos</a:t>
            </a:r>
            <a:r>
              <a:rPr lang="es-AR" sz="2400" dirty="0"/>
              <a:t>, en BALTASAR, Basilio (coord), </a:t>
            </a:r>
            <a:r>
              <a:rPr lang="es-AR" sz="2400" i="1" dirty="0"/>
              <a:t>El derecho de los animales,</a:t>
            </a:r>
            <a:r>
              <a:rPr lang="es-AR" sz="2400" dirty="0"/>
              <a:t> Madrid, ed. </a:t>
            </a:r>
            <a:r>
              <a:rPr lang="en-US" sz="2400" dirty="0"/>
              <a:t>Marcial Pons, 2015, pág. 33. </a:t>
            </a:r>
            <a:endParaRPr lang="es-AR" sz="24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09168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32E61C-901E-4CD7-AECF-6279D9D6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933700"/>
            <a:ext cx="8153400" cy="990600"/>
          </a:xfrm>
        </p:spPr>
        <p:txBody>
          <a:bodyPr/>
          <a:lstStyle/>
          <a:p>
            <a:r>
              <a:rPr lang="es-AR" dirty="0"/>
              <a:t>Recurramos al arte</a:t>
            </a:r>
          </a:p>
        </p:txBody>
      </p:sp>
    </p:spTree>
    <p:extLst>
      <p:ext uri="{BB962C8B-B14F-4D97-AF65-F5344CB8AC3E}">
        <p14:creationId xmlns:p14="http://schemas.microsoft.com/office/powerpoint/2010/main" val="1013949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contenido 2">
            <a:extLst>
              <a:ext uri="{FF2B5EF4-FFF2-40B4-BE49-F238E27FC236}">
                <a16:creationId xmlns:a16="http://schemas.microsoft.com/office/drawing/2014/main" id="{038E3991-C668-4B59-80BE-6BED338A95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496" y="1700808"/>
            <a:ext cx="8928992" cy="4752528"/>
          </a:xfrm>
          <a:noFill/>
        </p:spPr>
        <p:txBody>
          <a:bodyPr>
            <a:normAutofit fontScale="92500"/>
          </a:bodyPr>
          <a:lstStyle/>
          <a:p>
            <a:r>
              <a:rPr lang="es-AR" altLang="es-AR" sz="3200" dirty="0">
                <a:solidFill>
                  <a:schemeClr val="tx1"/>
                </a:solidFill>
              </a:rPr>
              <a:t>“Entonces, el oso se irguió, levantando con él al hombre y al perro y se volvió, y llevando al hombre y al perro dio dos o tres pasos hacia los bosques sobre sus patas posteriores, como hubiera andado un hombre, y se derrumbó. No se desbarató encogido. Cayó todo de una pieza, como cae un árbol, de modo que los tres, hombre, perro y oso parecieron desplomarse a la vez”</a:t>
            </a:r>
          </a:p>
          <a:p>
            <a:endParaRPr lang="es-AR" altLang="es-AR" sz="3200" dirty="0">
              <a:solidFill>
                <a:schemeClr val="tx1"/>
              </a:solidFill>
            </a:endParaRPr>
          </a:p>
          <a:p>
            <a:r>
              <a:rPr lang="es-AR" altLang="es-AR" sz="2800" dirty="0">
                <a:solidFill>
                  <a:schemeClr val="tx1"/>
                </a:solidFill>
              </a:rPr>
              <a:t>FAULKNER, William,</a:t>
            </a:r>
            <a:r>
              <a:rPr lang="es-AR" altLang="es-AR" sz="2800" i="1" dirty="0">
                <a:solidFill>
                  <a:schemeClr val="tx1"/>
                </a:solidFill>
              </a:rPr>
              <a:t> El oso</a:t>
            </a:r>
            <a:r>
              <a:rPr lang="es-AR" altLang="es-AR" sz="2800" dirty="0">
                <a:solidFill>
                  <a:schemeClr val="tx1"/>
                </a:solidFill>
              </a:rPr>
              <a:t>, en </a:t>
            </a:r>
            <a:r>
              <a:rPr lang="es-AR" altLang="es-AR" sz="2800" i="1" dirty="0">
                <a:solidFill>
                  <a:schemeClr val="tx1"/>
                </a:solidFill>
              </a:rPr>
              <a:t>Obras escogidas</a:t>
            </a:r>
            <a:r>
              <a:rPr lang="es-AR" altLang="es-AR" sz="2800" dirty="0">
                <a:solidFill>
                  <a:schemeClr val="tx1"/>
                </a:solidFill>
              </a:rPr>
              <a:t>, Madrid, Aguilar, 1956, pág. 1147</a:t>
            </a:r>
          </a:p>
          <a:p>
            <a:endParaRPr lang="es-AR" altLang="es-AR" dirty="0"/>
          </a:p>
        </p:txBody>
      </p:sp>
    </p:spTree>
    <p:extLst>
      <p:ext uri="{BB962C8B-B14F-4D97-AF65-F5344CB8AC3E}">
        <p14:creationId xmlns:p14="http://schemas.microsoft.com/office/powerpoint/2010/main" val="73288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interior, armario, marrón, animal&#10;&#10;Descripción generada automáticamente">
            <a:extLst>
              <a:ext uri="{FF2B5EF4-FFF2-40B4-BE49-F238E27FC236}">
                <a16:creationId xmlns:a16="http://schemas.microsoft.com/office/drawing/2014/main" id="{661B6540-3574-4F89-B55D-B287DE4C0F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7309184" cy="4114800"/>
          </a:xfrm>
        </p:spPr>
      </p:pic>
    </p:spTree>
    <p:extLst>
      <p:ext uri="{BB962C8B-B14F-4D97-AF65-F5344CB8AC3E}">
        <p14:creationId xmlns:p14="http://schemas.microsoft.com/office/powerpoint/2010/main" val="130937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B1C81C-D075-4482-8955-634ADBE08CD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56792"/>
            <a:ext cx="9144000" cy="5184576"/>
          </a:xfrm>
        </p:spPr>
        <p:txBody>
          <a:bodyPr>
            <a:normAutofit lnSpcReduction="10000"/>
          </a:bodyPr>
          <a:lstStyle/>
          <a:p>
            <a:r>
              <a:rPr lang="es-AR" sz="3600" dirty="0">
                <a:solidFill>
                  <a:schemeClr val="tx1"/>
                </a:solidFill>
              </a:rPr>
              <a:t>En 2009, un británico fue condenado a 200 horas de trabajo de interés comunitario y a la prohibición de tener un animal por 10 años, por haber causado una obesidad dañosa </a:t>
            </a:r>
            <a:r>
              <a:rPr lang="es-AR" sz="3600" dirty="0"/>
              <a:t>en su perro Dálmata, al </a:t>
            </a:r>
            <a:r>
              <a:rPr lang="es-AR" sz="3600" dirty="0">
                <a:solidFill>
                  <a:schemeClr val="tx1"/>
                </a:solidFill>
              </a:rPr>
              <a:t>haberlo alimentado sólo con chocolate y papas fritas</a:t>
            </a:r>
          </a:p>
          <a:p>
            <a:endParaRPr lang="es-AR" dirty="0"/>
          </a:p>
          <a:p>
            <a:r>
              <a:rPr lang="es-AR" sz="2800" dirty="0">
                <a:solidFill>
                  <a:schemeClr val="tx1"/>
                </a:solidFill>
              </a:rPr>
              <a:t>Relatado por </a:t>
            </a:r>
            <a:r>
              <a:rPr lang="fr-FR" sz="2800" dirty="0">
                <a:solidFill>
                  <a:schemeClr val="tx1"/>
                </a:solidFill>
              </a:rPr>
              <a:t>CORIOLAND, Sophie, </a:t>
            </a:r>
            <a:r>
              <a:rPr lang="fr-FR" sz="2800" i="1" dirty="0">
                <a:solidFill>
                  <a:schemeClr val="tx1"/>
                </a:solidFill>
              </a:rPr>
              <a:t>Animal et droit pénal</a:t>
            </a:r>
            <a:r>
              <a:rPr lang="fr-FR" sz="2800" dirty="0">
                <a:solidFill>
                  <a:schemeClr val="tx1"/>
                </a:solidFill>
              </a:rPr>
              <a:t>, en STRICKLER, Ives (sous la direction de)</a:t>
            </a:r>
            <a:r>
              <a:rPr lang="fr-FR" sz="2800" i="1" dirty="0">
                <a:solidFill>
                  <a:schemeClr val="tx1"/>
                </a:solidFill>
              </a:rPr>
              <a:t> L’animal. Propriété, responsabilité, protection, </a:t>
            </a:r>
            <a:r>
              <a:rPr lang="fr-FR" sz="2800" dirty="0">
                <a:solidFill>
                  <a:schemeClr val="tx1"/>
                </a:solidFill>
              </a:rPr>
              <a:t>Strasbourg, ed. Presses Universitaires de Strasbourg, 2010, p.71</a:t>
            </a:r>
            <a:r>
              <a:rPr lang="fr-FR" dirty="0">
                <a:solidFill>
                  <a:schemeClr val="tx1"/>
                </a:solidFill>
              </a:rPr>
              <a:t>.</a:t>
            </a:r>
            <a:endParaRPr lang="es-AR" dirty="0">
              <a:solidFill>
                <a:schemeClr val="tx1"/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28646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76743E-D442-43A0-AF6A-9D05E555C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608" y="1628068"/>
            <a:ext cx="7507560" cy="18288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s-AR" dirty="0">
                <a:solidFill>
                  <a:schemeClr val="tx1"/>
                </a:solidFill>
              </a:rPr>
              <a:t>ACERCÁNDONOS AL TEMA</a:t>
            </a:r>
            <a:br>
              <a:rPr lang="es-AR" dirty="0">
                <a:solidFill>
                  <a:schemeClr val="tx1"/>
                </a:solidFill>
              </a:rPr>
            </a:br>
            <a:r>
              <a:rPr lang="es-AR" dirty="0">
                <a:solidFill>
                  <a:schemeClr val="tx1"/>
                </a:solidFill>
              </a:rPr>
              <a:t>DESDE EL RELATO DE LAS RELIGIONES</a:t>
            </a:r>
          </a:p>
        </p:txBody>
      </p:sp>
    </p:spTree>
    <p:extLst>
      <p:ext uri="{BB962C8B-B14F-4D97-AF65-F5344CB8AC3E}">
        <p14:creationId xmlns:p14="http://schemas.microsoft.com/office/powerpoint/2010/main" val="1244509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2_TP010352480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34D3FD-D06A-455F-9219-F6CA2F50DB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académica para cursos universitarios (diseño de libro de texto)</Template>
  <TotalTime>0</TotalTime>
  <Words>2305</Words>
  <Application>Microsoft Office PowerPoint</Application>
  <PresentationFormat>Presentación en pantalla (4:3)</PresentationFormat>
  <Paragraphs>162</Paragraphs>
  <Slides>66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66</vt:i4>
      </vt:variant>
    </vt:vector>
  </HeadingPairs>
  <TitlesOfParts>
    <vt:vector size="73" baseType="lpstr">
      <vt:lpstr>Calibri</vt:lpstr>
      <vt:lpstr>Cambria</vt:lpstr>
      <vt:lpstr>Comic Sans MS</vt:lpstr>
      <vt:lpstr>Tw Cen MT</vt:lpstr>
      <vt:lpstr>Wingdings</vt:lpstr>
      <vt:lpstr>Wingdings 2</vt:lpstr>
      <vt:lpstr>AcademicPresentation2_TP010352480</vt:lpstr>
      <vt:lpstr>Presentación de PowerPoint</vt:lpstr>
      <vt:lpstr>Animal, droit, bioéthique et environnement  Animal, derecho, bioética y ambiente </vt:lpstr>
      <vt:lpstr>Presentación de PowerPoint</vt:lpstr>
      <vt:lpstr>Presentación de PowerPoint</vt:lpstr>
      <vt:lpstr>¿Exageraciones?</vt:lpstr>
      <vt:lpstr>Presentación de PowerPoint</vt:lpstr>
      <vt:lpstr>Presentación de PowerPoint</vt:lpstr>
      <vt:lpstr>Presentación de PowerPoint</vt:lpstr>
      <vt:lpstr>ACERCÁNDONOS AL TEMA DESDE EL RELATO DE LAS RELIGIONES</vt:lpstr>
      <vt:lpstr>Presentación de PowerPoint</vt:lpstr>
      <vt:lpstr>Presentación de PowerPoint</vt:lpstr>
      <vt:lpstr>ACERCÁNDONOS DESDE EL LENGUAJE DEL GÉNESIS</vt:lpstr>
      <vt:lpstr>Presentación de PowerPoint</vt:lpstr>
      <vt:lpstr>Presentación de PowerPoint</vt:lpstr>
      <vt:lpstr>Presentación de PowerPoint</vt:lpstr>
      <vt:lpstr> LA VISIÓN JURÍDICA “TRADICIONAL”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Otros “domesticados” individualmente </vt:lpstr>
      <vt:lpstr>Presentación de PowerPoint</vt:lpstr>
      <vt:lpstr>Presentación de PowerPoint</vt:lpstr>
      <vt:lpstr> ¿Desde cuándo nos conmueve jurídicamente lo que les pasa a los animales?</vt:lpstr>
      <vt:lpstr>Primer paso JURÍDICO</vt:lpstr>
      <vt:lpstr>Presentación de PowerPoint</vt:lpstr>
      <vt:lpstr>ENFOQUE DEL BIENESTAR ANIMAL    (welfaristas) </vt:lpstr>
      <vt:lpstr>Segundo paso jurídico de la cosa al ser sensible o sintiente</vt:lpstr>
      <vt:lpstr>Presentación de PowerPoint</vt:lpstr>
      <vt:lpstr>TERCER PASO: límites a los derechos de la persona humana desde la perspectiva del ambiente</vt:lpstr>
      <vt:lpstr>Presentación de PowerPoint</vt:lpstr>
      <vt:lpstr>Presentación de PowerPoint</vt:lpstr>
      <vt:lpstr>¿Hay que dar un paso más?</vt:lpstr>
      <vt:lpstr>NUEVAS TERMINOLOGÍAS</vt:lpstr>
      <vt:lpstr>Presentación de PowerPoint</vt:lpstr>
      <vt:lpstr>Presentación de PowerPoint</vt:lpstr>
      <vt:lpstr>  </vt:lpstr>
      <vt:lpstr>Presentación de PowerPoint</vt:lpstr>
      <vt:lpstr>Presentación de PowerPoint</vt:lpstr>
      <vt:lpstr>Presentación de PowerPoint</vt:lpstr>
      <vt:lpstr>Presentación de PowerPoint</vt:lpstr>
      <vt:lpstr>orangutana “Sandra” s/Habeas corpus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cuarta “R”</vt:lpstr>
      <vt:lpstr>DIRECTIVA 2010/63/UE DEL PARLAMENTO EUROPEO Y DEL CONSEJO, 22/9/2010, relativa a la protección de los animales utilizados para fines científicos </vt:lpstr>
      <vt:lpstr>Presentación de PowerPoint</vt:lpstr>
      <vt:lpstr>Presentación de PowerPoint</vt:lpstr>
      <vt:lpstr>Presentación de PowerPoint</vt:lpstr>
      <vt:lpstr>REGLAS GENERALMENTE ACEPTADAS PARA EL USO DE ANIMALES EN LABORATORIOS </vt:lpstr>
      <vt:lpstr>Presentación de PowerPoint</vt:lpstr>
      <vt:lpstr>Presentación de PowerPoint</vt:lpstr>
      <vt:lpstr>Presentación de PowerPoint</vt:lpstr>
      <vt:lpstr>¿Conclusiones?</vt:lpstr>
      <vt:lpstr>Presentación de PowerPoint</vt:lpstr>
      <vt:lpstr>Recurramos al arte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2019-04-09T14:52:29Z</dcterms:created>
  <dcterms:modified xsi:type="dcterms:W3CDTF">2019-05-03T12:51:39Z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